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68" r:id="rId4"/>
    <p:sldId id="295" r:id="rId5"/>
    <p:sldId id="308" r:id="rId6"/>
    <p:sldId id="286" r:id="rId7"/>
    <p:sldId id="288" r:id="rId8"/>
    <p:sldId id="305" r:id="rId9"/>
    <p:sldId id="291" r:id="rId10"/>
    <p:sldId id="290" r:id="rId11"/>
    <p:sldId id="304" r:id="rId12"/>
    <p:sldId id="292" r:id="rId13"/>
    <p:sldId id="293" r:id="rId14"/>
    <p:sldId id="294" r:id="rId15"/>
    <p:sldId id="306" r:id="rId16"/>
    <p:sldId id="307" r:id="rId17"/>
    <p:sldId id="258" r:id="rId18"/>
    <p:sldId id="259" r:id="rId19"/>
    <p:sldId id="267" r:id="rId20"/>
    <p:sldId id="301" r:id="rId21"/>
    <p:sldId id="302" r:id="rId22"/>
    <p:sldId id="260" r:id="rId23"/>
    <p:sldId id="285" r:id="rId24"/>
  </p:sldIdLst>
  <p:sldSz cx="18288000" cy="10287000"/>
  <p:notesSz cx="6858000" cy="9144000"/>
  <p:embeddedFontLst>
    <p:embeddedFont>
      <p:font typeface="Happiness Sans Bold" panose="02000800000000000000" pitchFamily="2" charset="-127"/>
      <p:bold r:id="rId26"/>
    </p:embeddedFont>
    <p:embeddedFont>
      <p:font typeface="맑은 고딕" panose="020B0503020000020004" pitchFamily="34" charset="-127"/>
      <p:regular r:id="rId27"/>
      <p:bold r:id="rId28"/>
    </p:embeddedFont>
    <p:embeddedFont>
      <p:font typeface="Pretendard" panose="02000503000000020004" pitchFamily="2" charset="-127"/>
      <p:regular r:id="rId29"/>
      <p:bold r:id="rId30"/>
    </p:embeddedFont>
    <p:embeddedFont>
      <p:font typeface="Pretendard Bold" panose="02000503000000020004" pitchFamily="2" charset="-127"/>
      <p:bold r:id="rId31"/>
      <p:italic r:id="rId32"/>
    </p:embeddedFont>
    <p:embeddedFont>
      <p:font typeface="Pretendard ExtraBold" panose="02000503000000020004" pitchFamily="2" charset="-127"/>
      <p:bold r:id="rId33"/>
    </p:embeddedFont>
    <p:embeddedFont>
      <p:font typeface="Pretendard Light" panose="02000403000000020004" pitchFamily="2" charset="-127"/>
      <p:regular r:id="rId34"/>
    </p:embeddedFont>
    <p:embeddedFont>
      <p:font typeface="Pretendard Medium" panose="02000503000000020004" pitchFamily="2" charset="-127"/>
      <p:regular r:id="rId35"/>
      <p:bold r:id="rId36"/>
    </p:embeddedFont>
    <p:embeddedFont>
      <p:font typeface="Pretendard Regular" panose="02000503000000020004" pitchFamily="2" charset="-127"/>
      <p:regular r:id="rId37"/>
      <p:bold r:id="rId38"/>
    </p:embeddedFont>
    <p:embeddedFont>
      <p:font typeface="Pretendard SemiBold" panose="02000503000000020004" pitchFamily="2" charset="-127"/>
      <p:regular r:id="rId39"/>
      <p:bold r:id="rId40"/>
    </p:embeddedFont>
    <p:embeddedFont>
      <p:font typeface="S-Core Dream 5 Medium" panose="020B0503030302020204" pitchFamily="34" charset="-127"/>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85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06" autoAdjust="0"/>
    <p:restoredTop sz="77294" autoAdjust="0"/>
  </p:normalViewPr>
  <p:slideViewPr>
    <p:cSldViewPr>
      <p:cViewPr>
        <p:scale>
          <a:sx n="41" d="100"/>
          <a:sy n="41" d="100"/>
        </p:scale>
        <p:origin x="2120" y="6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CE014-651D-0A4B-86FE-181DA9486E7D}" type="datetimeFigureOut">
              <a:rPr kumimoji="1" lang="ko-KR" altLang="en-US" smtClean="0"/>
              <a:t>2024. 11. 28.</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9E3812-9AE7-C64B-A39B-1B23B5A5D7D1}" type="slidenum">
              <a:rPr kumimoji="1" lang="ko-KR" altLang="en-US" smtClean="0"/>
              <a:t>‹#›</a:t>
            </a:fld>
            <a:endParaRPr kumimoji="1" lang="ko-KR" altLang="en-US"/>
          </a:p>
        </p:txBody>
      </p:sp>
    </p:spTree>
    <p:extLst>
      <p:ext uri="{BB962C8B-B14F-4D97-AF65-F5344CB8AC3E}">
        <p14:creationId xmlns:p14="http://schemas.microsoft.com/office/powerpoint/2010/main" val="338674809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809E3812-9AE7-C64B-A39B-1B23B5A5D7D1}" type="slidenum">
              <a:rPr kumimoji="1" lang="ko-KR" altLang="en-US" smtClean="0"/>
              <a:t>3</a:t>
            </a:fld>
            <a:endParaRPr kumimoji="1" lang="ko-KR" altLang="en-US"/>
          </a:p>
        </p:txBody>
      </p:sp>
    </p:spTree>
    <p:extLst>
      <p:ext uri="{BB962C8B-B14F-4D97-AF65-F5344CB8AC3E}">
        <p14:creationId xmlns:p14="http://schemas.microsoft.com/office/powerpoint/2010/main" val="4110737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The challenge in frontend is the continuation of a bug we reported earlier.</a:t>
            </a:r>
            <a:endParaRPr dirty="0"/>
          </a:p>
          <a:p>
            <a:pPr marL="0" lvl="0" indent="0" algn="l" rtl="0">
              <a:spcBef>
                <a:spcPts val="0"/>
              </a:spcBef>
              <a:spcAft>
                <a:spcPts val="0"/>
              </a:spcAft>
              <a:buClr>
                <a:schemeClr val="dk1"/>
              </a:buClr>
              <a:buSzPts val="1100"/>
              <a:buFont typeface="Arial"/>
              <a:buNone/>
            </a:pPr>
            <a:r>
              <a:rPr lang="en-US" dirty="0"/>
              <a:t>Although data from the backend was successfully delivered,</a:t>
            </a:r>
            <a:endParaRPr dirty="0"/>
          </a:p>
          <a:p>
            <a:pPr marL="0" lvl="0" indent="0" algn="l" rtl="0">
              <a:spcBef>
                <a:spcPts val="0"/>
              </a:spcBef>
              <a:spcAft>
                <a:spcPts val="0"/>
              </a:spcAft>
              <a:buClr>
                <a:schemeClr val="dk1"/>
              </a:buClr>
              <a:buSzPts val="1100"/>
              <a:buFont typeface="Arial"/>
              <a:buNone/>
            </a:pPr>
            <a:r>
              <a:rPr lang="en-US" dirty="0"/>
              <a:t>the frontend required a manual refresh for the graph to display the data correctly.</a:t>
            </a:r>
            <a:endParaRPr dirty="0"/>
          </a:p>
          <a:p>
            <a:pPr marL="0" lvl="0" indent="0" algn="l" rtl="0">
              <a:spcBef>
                <a:spcPts val="0"/>
              </a:spcBef>
              <a:spcAft>
                <a:spcPts val="0"/>
              </a:spcAft>
              <a:buClr>
                <a:schemeClr val="dk1"/>
              </a:buClr>
              <a:buSzPts val="1100"/>
              <a:buFont typeface="Arial"/>
              <a:buNone/>
            </a:pPr>
            <a:r>
              <a:rPr lang="en-US" dirty="0"/>
              <a:t>After extensive testing, we identified the issue:</a:t>
            </a:r>
            <a:endParaRPr dirty="0"/>
          </a:p>
          <a:p>
            <a:pPr marL="0" lvl="0" indent="0" algn="l" rtl="0">
              <a:spcBef>
                <a:spcPts val="0"/>
              </a:spcBef>
              <a:spcAft>
                <a:spcPts val="0"/>
              </a:spcAft>
              <a:buClr>
                <a:schemeClr val="dk1"/>
              </a:buClr>
              <a:buSzPts val="1100"/>
              <a:buFont typeface="Arial"/>
              <a:buNone/>
            </a:pPr>
            <a:r>
              <a:rPr lang="en-US" dirty="0"/>
              <a:t>Page transitions occurred before the data was fully loaded.</a:t>
            </a:r>
            <a:endParaRPr dirty="0"/>
          </a:p>
          <a:p>
            <a:pPr marL="0" lvl="0" indent="0" algn="l" rtl="0">
              <a:spcBef>
                <a:spcPts val="0"/>
              </a:spcBef>
              <a:spcAft>
                <a:spcPts val="0"/>
              </a:spcAft>
              <a:buClr>
                <a:schemeClr val="dk1"/>
              </a:buClr>
              <a:buSzPts val="1100"/>
              <a:buFont typeface="Arial"/>
              <a:buNone/>
            </a:pPr>
            <a:r>
              <a:rPr lang="en-US" dirty="0"/>
              <a:t>As a temporary solution, we implemented a wait function to delay the page transition until the data was ready.</a:t>
            </a:r>
            <a:endParaRPr dirty="0"/>
          </a:p>
          <a:p>
            <a:pPr marL="0" lvl="0" indent="0" algn="l" rtl="0">
              <a:spcBef>
                <a:spcPts val="0"/>
              </a:spcBef>
              <a:spcAft>
                <a:spcPts val="0"/>
              </a:spcAft>
              <a:buClr>
                <a:schemeClr val="dk1"/>
              </a:buClr>
              <a:buSzPts val="1100"/>
              <a:buFont typeface="Arial"/>
              <a:buNone/>
            </a:pPr>
            <a:r>
              <a:rPr lang="en-US" dirty="0"/>
              <a:t>This resolved the refresh issue, but if data loading takes longer, the bug might reappear.</a:t>
            </a:r>
            <a:endParaRPr dirty="0"/>
          </a:p>
          <a:p>
            <a:pPr marL="0" lvl="0" indent="0" algn="l" rtl="0">
              <a:spcBef>
                <a:spcPts val="0"/>
              </a:spcBef>
              <a:spcAft>
                <a:spcPts val="0"/>
              </a:spcAft>
              <a:buClr>
                <a:schemeClr val="dk1"/>
              </a:buClr>
              <a:buSzPts val="1100"/>
              <a:buFont typeface="Arial"/>
              <a:buNone/>
            </a:pPr>
            <a:r>
              <a:rPr lang="en-US" dirty="0"/>
              <a:t>Further work is required to address this issue fundamentally.</a:t>
            </a:r>
            <a:endParaRPr dirty="0"/>
          </a:p>
          <a:p>
            <a:pPr marL="0" lvl="0" indent="0" algn="l" rtl="0">
              <a:spcBef>
                <a:spcPts val="0"/>
              </a:spcBef>
              <a:spcAft>
                <a:spcPts val="0"/>
              </a:spcAft>
              <a:buNone/>
            </a:pPr>
            <a:endParaRPr dirty="0"/>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809E3812-9AE7-C64B-A39B-1B23B5A5D7D1}" type="slidenum">
              <a:rPr kumimoji="1" lang="ko-KR" altLang="en-US" smtClean="0"/>
              <a:t>6</a:t>
            </a:fld>
            <a:endParaRPr kumimoji="1" lang="ko-KR" altLang="en-US"/>
          </a:p>
        </p:txBody>
      </p:sp>
    </p:spTree>
    <p:extLst>
      <p:ext uri="{BB962C8B-B14F-4D97-AF65-F5344CB8AC3E}">
        <p14:creationId xmlns:p14="http://schemas.microsoft.com/office/powerpoint/2010/main" val="2135318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17a5b7f26a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317a5b7f26a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We have completed the 'Continue Writing' page. The page can be accessed through the button in the main page.</a:t>
            </a:r>
            <a:endParaRPr/>
          </a:p>
          <a:p>
            <a:pPr marL="0" lvl="0" indent="0" algn="l" rtl="0">
              <a:spcBef>
                <a:spcPts val="0"/>
              </a:spcBef>
              <a:spcAft>
                <a:spcPts val="0"/>
              </a:spcAft>
              <a:buClr>
                <a:schemeClr val="dk1"/>
              </a:buClr>
              <a:buSzPts val="1100"/>
              <a:buFont typeface="Arial"/>
              <a:buNone/>
            </a:pPr>
            <a:r>
              <a:rPr lang="en-US"/>
              <a:t>On this page, users can easily view their temporarily saved writings.</a:t>
            </a:r>
            <a:endParaRPr/>
          </a:p>
          <a:p>
            <a:pPr marL="0" lvl="0" indent="0" algn="l" rtl="0">
              <a:spcBef>
                <a:spcPts val="0"/>
              </a:spcBef>
              <a:spcAft>
                <a:spcPts val="0"/>
              </a:spcAft>
              <a:buSzPts val="1100"/>
              <a:buNone/>
            </a:pPr>
            <a:r>
              <a:rPr lang="en-US"/>
              <a:t>Additionally, we implemented a search feature that allows users to find specific entries by searching for the title.</a:t>
            </a:r>
            <a:endParaRPr/>
          </a:p>
          <a:p>
            <a:pPr marL="0" lvl="0" indent="0" algn="l" rtl="0">
              <a:spcBef>
                <a:spcPts val="0"/>
              </a:spcBef>
              <a:spcAft>
                <a:spcPts val="0"/>
              </a:spcAft>
              <a:buClr>
                <a:schemeClr val="dk1"/>
              </a:buClr>
              <a:buSzPts val="1100"/>
              <a:buFont typeface="Arial"/>
              <a:buNone/>
            </a:pPr>
            <a:r>
              <a:rPr lang="en-US"/>
              <a:t>This makes managing saved drafts much more efficient for users.</a:t>
            </a:r>
            <a:endParaRPr/>
          </a:p>
          <a:p>
            <a:pPr marL="0" lvl="0" indent="0" algn="l" rtl="0">
              <a:spcBef>
                <a:spcPts val="0"/>
              </a:spcBef>
              <a:spcAft>
                <a:spcPts val="0"/>
              </a:spcAft>
              <a:buNone/>
            </a:pPr>
            <a:endParaRPr/>
          </a:p>
        </p:txBody>
      </p:sp>
      <p:sp>
        <p:nvSpPr>
          <p:cNvPr id="87" name="Google Shape;87;g317a5b7f26a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9d38df05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319d38df05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Now, users can simply select the checkbox for the entry they want to continue and click 'Complete Selection'.</a:t>
            </a:r>
            <a:endParaRPr/>
          </a:p>
          <a:p>
            <a:pPr marL="0" lvl="0" indent="0" algn="l" rtl="0">
              <a:spcBef>
                <a:spcPts val="0"/>
              </a:spcBef>
              <a:spcAft>
                <a:spcPts val="0"/>
              </a:spcAft>
              <a:buClr>
                <a:schemeClr val="dk1"/>
              </a:buClr>
              <a:buSzPts val="1100"/>
              <a:buFont typeface="Arial"/>
              <a:buNone/>
            </a:pPr>
            <a:r>
              <a:rPr lang="en-US"/>
              <a:t>This will load the previous date, title, and content of the entry.</a:t>
            </a:r>
            <a:endParaRPr/>
          </a:p>
          <a:p>
            <a:pPr marL="0" lvl="0" indent="0" algn="l" rtl="0">
              <a:spcBef>
                <a:spcPts val="0"/>
              </a:spcBef>
              <a:spcAft>
                <a:spcPts val="0"/>
              </a:spcAft>
              <a:buClr>
                <a:schemeClr val="dk1"/>
              </a:buClr>
              <a:buSzPts val="1100"/>
              <a:buFont typeface="Arial"/>
              <a:buNone/>
            </a:pPr>
            <a:r>
              <a:rPr lang="en-US"/>
              <a:t>The page also supports saving drafts and permanent saving as before.</a:t>
            </a:r>
            <a:endParaRPr/>
          </a:p>
          <a:p>
            <a:pPr marL="0" lvl="0" indent="0" algn="l" rtl="0">
              <a:spcBef>
                <a:spcPts val="0"/>
              </a:spcBef>
              <a:spcAft>
                <a:spcPts val="0"/>
              </a:spcAft>
              <a:buClr>
                <a:schemeClr val="dk1"/>
              </a:buClr>
              <a:buSzPts val="1100"/>
              <a:buFont typeface="Arial"/>
              <a:buNone/>
            </a:pPr>
            <a:r>
              <a:rPr lang="en-US"/>
              <a:t>This makes the continuation process much more intuitive and convenient for users.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1" name="Google Shape;101;g319d38df051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14c8e46e1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14c8e46e1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'Analysis Page' now uses a DateRangePicker to filter entries within a specific date range.</a:t>
            </a:r>
            <a:endParaRPr/>
          </a:p>
          <a:p>
            <a:pPr marL="0" lvl="0" indent="0" algn="l" rtl="0">
              <a:spcBef>
                <a:spcPts val="0"/>
              </a:spcBef>
              <a:spcAft>
                <a:spcPts val="0"/>
              </a:spcAft>
              <a:buClr>
                <a:schemeClr val="dk1"/>
              </a:buClr>
              <a:buSzPts val="1100"/>
              <a:buFont typeface="Arial"/>
              <a:buNone/>
            </a:pPr>
            <a:r>
              <a:rPr lang="en-US"/>
              <a:t>For example, the displayed data includes 2 entries written between October 10 and 11,</a:t>
            </a:r>
            <a:endParaRPr/>
          </a:p>
          <a:p>
            <a:pPr marL="0" lvl="0" indent="0" algn="l" rtl="0">
              <a:spcBef>
                <a:spcPts val="0"/>
              </a:spcBef>
              <a:spcAft>
                <a:spcPts val="0"/>
              </a:spcAft>
              <a:buClr>
                <a:schemeClr val="dk1"/>
              </a:buClr>
              <a:buSzPts val="1100"/>
              <a:buFont typeface="Arial"/>
              <a:buNone/>
            </a:pPr>
            <a:r>
              <a:rPr lang="en-US"/>
              <a:t>and 4 entries written between October 10 and 12.</a:t>
            </a:r>
            <a:endParaRPr/>
          </a:p>
          <a:p>
            <a:pPr marL="0" lvl="0" indent="0" algn="l" rtl="0">
              <a:spcBef>
                <a:spcPts val="0"/>
              </a:spcBef>
              <a:spcAft>
                <a:spcPts val="0"/>
              </a:spcAft>
              <a:buClr>
                <a:schemeClr val="dk1"/>
              </a:buClr>
              <a:buSzPts val="1100"/>
              <a:buFont typeface="Arial"/>
              <a:buNone/>
            </a:pPr>
            <a:r>
              <a:rPr lang="en-US"/>
              <a:t>This feature allows users to analyze entries written within the desired time frame.</a:t>
            </a:r>
            <a:endParaRPr/>
          </a:p>
          <a:p>
            <a:pPr marL="0" lvl="0" indent="0" algn="l" rtl="0">
              <a:spcBef>
                <a:spcPts val="0"/>
              </a:spcBef>
              <a:spcAft>
                <a:spcPts val="0"/>
              </a:spcAft>
              <a:buNone/>
            </a:pPr>
            <a:endParaRPr/>
          </a:p>
        </p:txBody>
      </p:sp>
      <p:sp>
        <p:nvSpPr>
          <p:cNvPr id="111" name="Google Shape;111;g314c8e46e10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17a5b7f26a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17a5b7f26a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Previously, we received feedback that too many graphs made the screen cluttered and hard to interpret.</a:t>
            </a:r>
            <a:endParaRPr/>
          </a:p>
          <a:p>
            <a:pPr marL="0" lvl="0" indent="0" algn="l" rtl="0">
              <a:spcBef>
                <a:spcPts val="0"/>
              </a:spcBef>
              <a:spcAft>
                <a:spcPts val="0"/>
              </a:spcAft>
              <a:buClr>
                <a:schemeClr val="dk1"/>
              </a:buClr>
              <a:buSzPts val="1100"/>
              <a:buFont typeface="Arial"/>
              <a:buNone/>
            </a:pPr>
            <a:r>
              <a:rPr lang="en-US"/>
              <a:t>To address this, we adjusted the view to show only the Top 5 items as a bar chart.</a:t>
            </a:r>
            <a:endParaRPr/>
          </a:p>
          <a:p>
            <a:pPr marL="0" lvl="0" indent="0" algn="l" rtl="0">
              <a:spcBef>
                <a:spcPts val="0"/>
              </a:spcBef>
              <a:spcAft>
                <a:spcPts val="0"/>
              </a:spcAft>
              <a:buClr>
                <a:schemeClr val="dk1"/>
              </a:buClr>
              <a:buSzPts val="1100"/>
              <a:buFont typeface="Arial"/>
              <a:buNone/>
            </a:pPr>
            <a:r>
              <a:rPr lang="en-US"/>
              <a:t>Additionally, we added a separate box to display exact numbers for better clarity.</a:t>
            </a:r>
            <a:endParaRPr/>
          </a:p>
          <a:p>
            <a:pPr marL="0" lvl="0" indent="0" algn="l" rtl="0">
              <a:spcBef>
                <a:spcPts val="0"/>
              </a:spcBef>
              <a:spcAft>
                <a:spcPts val="0"/>
              </a:spcAft>
              <a:buClr>
                <a:schemeClr val="dk1"/>
              </a:buClr>
              <a:buSzPts val="1100"/>
              <a:buFont typeface="Arial"/>
              <a:buNone/>
            </a:pPr>
            <a:r>
              <a:rPr lang="en-US"/>
              <a:t>This makes it much easier for users to understand the data.</a:t>
            </a:r>
            <a:endParaRPr/>
          </a:p>
          <a:p>
            <a:pPr marL="0" lvl="0" indent="0" algn="l" rtl="0">
              <a:spcBef>
                <a:spcPts val="0"/>
              </a:spcBef>
              <a:spcAft>
                <a:spcPts val="0"/>
              </a:spcAft>
              <a:buNone/>
            </a:pPr>
            <a:endParaRPr/>
          </a:p>
        </p:txBody>
      </p:sp>
      <p:sp>
        <p:nvSpPr>
          <p:cNvPr id="123" name="Google Shape;123;g317a5b7f26a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A6C4F-0368-9C8F-D60D-933BB8421D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1ADE1-1E1B-DFF6-D299-8A895DCC6ED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9A7C9-6E62-07D1-32B3-071AA2C9EB23}"/>
              </a:ext>
            </a:extLst>
          </p:cNvPr>
          <p:cNvSpPr>
            <a:spLocks noGrp="1"/>
          </p:cNvSpPr>
          <p:nvPr>
            <p:ph type="body" idx="1"/>
          </p:nvPr>
        </p:nvSpPr>
        <p:spPr/>
        <p:txBody>
          <a:bodyPr/>
          <a:lstStyle/>
          <a:p>
            <a:r>
              <a:rPr lang="en-US" altLang="ko-KR" dirty="0"/>
              <a:t>Let me share the progress we’ve made on the backend development so far. Both data normalization and code implementation have been completed, leading us to the testing phase. First, we conducted functional testing by simulating various scenarios aligned with the product’s use cases. This involved verifying whether incorrect data was being stored in the database and checking the server logs for any errors or irregularities.</a:t>
            </a:r>
          </a:p>
          <a:p>
            <a:endParaRPr lang="en-US" altLang="ko-KR" dirty="0"/>
          </a:p>
          <a:p>
            <a:r>
              <a:rPr lang="en-US" altLang="ko-KR" dirty="0"/>
              <a:t>After successfully completing functional testing, we decided to move on to non-functional test to evaluate its ability to handle real-world traffic scenarios. Among the various performance testing tools available, We selected JMeter due to its flexibility, robust features, and wide adoption in the industry. After applying a predefined level of traffic to the AG server, We observed that the system was delivering an unexpectedly low TPS (Transactions Per Second), which immediately indicated a potential performance bottleneck.</a:t>
            </a:r>
          </a:p>
        </p:txBody>
      </p:sp>
      <p:sp>
        <p:nvSpPr>
          <p:cNvPr id="4" name="슬라이드 번호 개체 틀 3">
            <a:extLst>
              <a:ext uri="{FF2B5EF4-FFF2-40B4-BE49-F238E27FC236}">
                <a16:creationId xmlns:a16="http://schemas.microsoft.com/office/drawing/2014/main" id="{E56FC082-17C7-DB30-F502-BDA280C92A2D}"/>
              </a:ext>
            </a:extLst>
          </p:cNvPr>
          <p:cNvSpPr>
            <a:spLocks noGrp="1"/>
          </p:cNvSpPr>
          <p:nvPr>
            <p:ph type="sldNum" sz="quarter" idx="5"/>
          </p:nvPr>
        </p:nvSpPr>
        <p:spPr/>
        <p:txBody>
          <a:bodyPr/>
          <a:lstStyle/>
          <a:p>
            <a:fld id="{CD6DAF74-3789-4A66-908E-726E8DFBD8B3}" type="slidenum">
              <a:rPr lang="ko-KR" altLang="en-US" smtClean="0"/>
              <a:t>19</a:t>
            </a:fld>
            <a:endParaRPr lang="ko-KR" altLang="en-US"/>
          </a:p>
        </p:txBody>
      </p:sp>
    </p:spTree>
    <p:extLst>
      <p:ext uri="{BB962C8B-B14F-4D97-AF65-F5344CB8AC3E}">
        <p14:creationId xmlns:p14="http://schemas.microsoft.com/office/powerpoint/2010/main" val="3704130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4F27-D63A-5443-3463-909F166D3B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CB46225-1572-35FF-A4F6-1E9998374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4DCE3E-1355-750C-4EEF-75AC56194B71}"/>
              </a:ext>
            </a:extLst>
          </p:cNvPr>
          <p:cNvSpPr>
            <a:spLocks noGrp="1"/>
          </p:cNvSpPr>
          <p:nvPr>
            <p:ph type="body" idx="1"/>
          </p:nvPr>
        </p:nvSpPr>
        <p:spPr/>
        <p:txBody>
          <a:bodyPr/>
          <a:lstStyle/>
          <a:p>
            <a:r>
              <a:rPr lang="en-US" altLang="ko-KR" dirty="0"/>
              <a:t>To pinpoint the root cause of this issue, We leveraged AWS CloudWatch to monitor the performance metrics and overall health of the server instances. As depicted in the figure, the CPU utilization showed a sharp and excessive increase whenever the server was subjected to load. Given that the instance specifications were designed to handle the anticipated traffic comfortably, I concluded that the bottleneck might not stem from the servers themselves but rather from another component, likely the database</a:t>
            </a:r>
          </a:p>
        </p:txBody>
      </p:sp>
      <p:sp>
        <p:nvSpPr>
          <p:cNvPr id="4" name="슬라이드 번호 개체 틀 3">
            <a:extLst>
              <a:ext uri="{FF2B5EF4-FFF2-40B4-BE49-F238E27FC236}">
                <a16:creationId xmlns:a16="http://schemas.microsoft.com/office/drawing/2014/main" id="{286B5365-5085-7B73-0673-5886A6F487C5}"/>
              </a:ext>
            </a:extLst>
          </p:cNvPr>
          <p:cNvSpPr>
            <a:spLocks noGrp="1"/>
          </p:cNvSpPr>
          <p:nvPr>
            <p:ph type="sldNum" sz="quarter" idx="5"/>
          </p:nvPr>
        </p:nvSpPr>
        <p:spPr/>
        <p:txBody>
          <a:bodyPr/>
          <a:lstStyle/>
          <a:p>
            <a:fld id="{CD6DAF74-3789-4A66-908E-726E8DFBD8B3}" type="slidenum">
              <a:rPr lang="ko-KR" altLang="en-US" smtClean="0"/>
              <a:t>20</a:t>
            </a:fld>
            <a:endParaRPr lang="ko-KR" altLang="en-US"/>
          </a:p>
        </p:txBody>
      </p:sp>
    </p:spTree>
    <p:extLst>
      <p:ext uri="{BB962C8B-B14F-4D97-AF65-F5344CB8AC3E}">
        <p14:creationId xmlns:p14="http://schemas.microsoft.com/office/powerpoint/2010/main" val="2820675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B0521-FA7C-C14E-F8FB-7DBA60AF24D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A715FA-210A-EC92-1CE0-6DA55901D5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CF90C8-7983-7745-D7CB-987714C811C6}"/>
              </a:ext>
            </a:extLst>
          </p:cNvPr>
          <p:cNvSpPr>
            <a:spLocks noGrp="1"/>
          </p:cNvSpPr>
          <p:nvPr>
            <p:ph type="body" idx="1"/>
          </p:nvPr>
        </p:nvSpPr>
        <p:spPr/>
        <p:txBody>
          <a:bodyPr/>
          <a:lstStyle/>
          <a:p>
            <a:r>
              <a:rPr lang="en-US" altLang="ko-KR" dirty="0"/>
              <a:t>To confirm this hypothesis, We analyzed the database metrics using CloudWatch, and the results are shown in the figure. One critical observation was the </a:t>
            </a:r>
            <a:r>
              <a:rPr lang="en-US" altLang="ko-KR" b="1" dirty="0" err="1"/>
              <a:t>DatabaseConnections</a:t>
            </a:r>
            <a:r>
              <a:rPr lang="en-US" altLang="ko-KR" dirty="0"/>
              <a:t> metric, which remained capped at a maximum value of 8, despite the increasing load. This abnormal behavior strongly suggested that the issue was caused by a limitation in the number of available database connections. After identifying this as the root cause</a:t>
            </a:r>
            <a:r>
              <a:rPr lang="en-US" altLang="ko-KR"/>
              <a:t>, We </a:t>
            </a:r>
            <a:r>
              <a:rPr lang="en-US" altLang="ko-KR" dirty="0"/>
              <a:t>implemented the necessary modifications to resolve the limitation. As a result, the TPS has improved significantly and now operates at a normal and expected level.</a:t>
            </a:r>
          </a:p>
        </p:txBody>
      </p:sp>
      <p:sp>
        <p:nvSpPr>
          <p:cNvPr id="4" name="슬라이드 번호 개체 틀 3">
            <a:extLst>
              <a:ext uri="{FF2B5EF4-FFF2-40B4-BE49-F238E27FC236}">
                <a16:creationId xmlns:a16="http://schemas.microsoft.com/office/drawing/2014/main" id="{9D451531-CA5E-595D-9B27-351AB1989738}"/>
              </a:ext>
            </a:extLst>
          </p:cNvPr>
          <p:cNvSpPr>
            <a:spLocks noGrp="1"/>
          </p:cNvSpPr>
          <p:nvPr>
            <p:ph type="sldNum" sz="quarter" idx="5"/>
          </p:nvPr>
        </p:nvSpPr>
        <p:spPr/>
        <p:txBody>
          <a:bodyPr/>
          <a:lstStyle/>
          <a:p>
            <a:fld id="{CD6DAF74-3789-4A66-908E-726E8DFBD8B3}" type="slidenum">
              <a:rPr lang="ko-KR" altLang="en-US" smtClean="0"/>
              <a:t>21</a:t>
            </a:fld>
            <a:endParaRPr lang="ko-KR" altLang="en-US"/>
          </a:p>
        </p:txBody>
      </p:sp>
    </p:spTree>
    <p:extLst>
      <p:ext uri="{BB962C8B-B14F-4D97-AF65-F5344CB8AC3E}">
        <p14:creationId xmlns:p14="http://schemas.microsoft.com/office/powerpoint/2010/main" val="262787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2.pn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2"/>
          <p:cNvGrpSpPr/>
          <p:nvPr/>
        </p:nvGrpSpPr>
        <p:grpSpPr>
          <a:xfrm>
            <a:off x="0" y="-2147483648"/>
            <a:ext cx="2147483647" cy="2147483647"/>
            <a:chOff x="0" y="0"/>
            <a:chExt cx="0" cy="0"/>
          </a:xfrm>
        </p:grpSpPr>
      </p:grpSp>
      <p:pic>
        <p:nvPicPr>
          <p:cNvPr id="3" name="Picture 3"/>
          <p:cNvPicPr>
            <a:picLocks noChangeAspect="1"/>
          </p:cNvPicPr>
          <p:nvPr/>
        </p:nvPicPr>
        <p:blipFill>
          <a:blip r:embed="rId2"/>
          <a:stretch>
            <a:fillRect/>
          </a:stretch>
        </p:blipFill>
        <p:spPr>
          <a:xfrm>
            <a:off x="0" y="-190500"/>
            <a:ext cx="18288000" cy="9525000"/>
          </a:xfrm>
          <a:prstGeom prst="rect">
            <a:avLst/>
          </a:prstGeom>
        </p:spPr>
      </p:pic>
      <p:pic>
        <p:nvPicPr>
          <p:cNvPr id="4" name="Picture 4"/>
          <p:cNvPicPr>
            <a:picLocks noChangeAspect="1"/>
          </p:cNvPicPr>
          <p:nvPr/>
        </p:nvPicPr>
        <p:blipFill>
          <a:blip r:embed="rId3"/>
          <a:stretch>
            <a:fillRect/>
          </a:stretch>
        </p:blipFill>
        <p:spPr>
          <a:xfrm>
            <a:off x="0" y="-190500"/>
            <a:ext cx="1854200" cy="1854200"/>
          </a:xfrm>
          <a:prstGeom prst="rect">
            <a:avLst/>
          </a:prstGeom>
        </p:spPr>
      </p:pic>
      <p:pic>
        <p:nvPicPr>
          <p:cNvPr id="5" name="Picture 5"/>
          <p:cNvPicPr>
            <a:picLocks noChangeAspect="1"/>
          </p:cNvPicPr>
          <p:nvPr/>
        </p:nvPicPr>
        <p:blipFill>
          <a:blip r:embed="rId3"/>
          <a:stretch>
            <a:fillRect/>
          </a:stretch>
        </p:blipFill>
        <p:spPr>
          <a:xfrm>
            <a:off x="16433800" y="-190500"/>
            <a:ext cx="1854200" cy="1854200"/>
          </a:xfrm>
          <a:prstGeom prst="rect">
            <a:avLst/>
          </a:prstGeom>
        </p:spPr>
      </p:pic>
      <p:pic>
        <p:nvPicPr>
          <p:cNvPr id="6" name="Picture 6"/>
          <p:cNvPicPr>
            <a:picLocks noChangeAspect="1"/>
          </p:cNvPicPr>
          <p:nvPr/>
        </p:nvPicPr>
        <p:blipFill>
          <a:blip r:embed="rId3"/>
          <a:stretch>
            <a:fillRect/>
          </a:stretch>
        </p:blipFill>
        <p:spPr>
          <a:xfrm>
            <a:off x="16433800" y="7480300"/>
            <a:ext cx="1854200" cy="1854200"/>
          </a:xfrm>
          <a:prstGeom prst="rect">
            <a:avLst/>
          </a:prstGeom>
        </p:spPr>
      </p:pic>
      <p:grpSp>
        <p:nvGrpSpPr>
          <p:cNvPr id="7" name="Group 7"/>
          <p:cNvGrpSpPr/>
          <p:nvPr/>
        </p:nvGrpSpPr>
        <p:grpSpPr>
          <a:xfrm>
            <a:off x="2147483647" y="2147483647"/>
            <a:ext cx="2147483647" cy="2147483647"/>
            <a:chOff x="0" y="0"/>
            <a:chExt cx="0" cy="0"/>
          </a:xfrm>
        </p:grpSpPr>
      </p:grpSp>
      <p:pic>
        <p:nvPicPr>
          <p:cNvPr id="8" name="Picture 8"/>
          <p:cNvPicPr>
            <a:picLocks noChangeAspect="1"/>
          </p:cNvPicPr>
          <p:nvPr/>
        </p:nvPicPr>
        <p:blipFill>
          <a:blip r:embed="rId4"/>
          <a:stretch>
            <a:fillRect/>
          </a:stretch>
        </p:blipFill>
        <p:spPr>
          <a:xfrm>
            <a:off x="8763000" y="8953500"/>
            <a:ext cx="762000" cy="762000"/>
          </a:xfrm>
          <a:prstGeom prst="rect">
            <a:avLst/>
          </a:prstGeom>
          <a:effectLst>
            <a:outerShdw blurRad="21685" dir="5400000">
              <a:srgbClr val="242424">
                <a:alpha val="30000"/>
              </a:srgbClr>
            </a:outerShdw>
          </a:effectLst>
        </p:spPr>
      </p:pic>
      <p:pic>
        <p:nvPicPr>
          <p:cNvPr id="9" name="Picture 9"/>
          <p:cNvPicPr>
            <a:picLocks noChangeAspect="1"/>
          </p:cNvPicPr>
          <p:nvPr/>
        </p:nvPicPr>
        <p:blipFill>
          <a:blip r:embed="rId5"/>
          <a:stretch>
            <a:fillRect/>
          </a:stretch>
        </p:blipFill>
        <p:spPr>
          <a:xfrm rot="2700000">
            <a:off x="8953500" y="9334500"/>
            <a:ext cx="254000" cy="76200"/>
          </a:xfrm>
          <a:prstGeom prst="rect">
            <a:avLst/>
          </a:prstGeom>
        </p:spPr>
      </p:pic>
      <p:pic>
        <p:nvPicPr>
          <p:cNvPr id="10" name="Picture 10"/>
          <p:cNvPicPr>
            <a:picLocks noChangeAspect="1"/>
          </p:cNvPicPr>
          <p:nvPr/>
        </p:nvPicPr>
        <p:blipFill>
          <a:blip r:embed="rId6"/>
          <a:stretch>
            <a:fillRect/>
          </a:stretch>
        </p:blipFill>
        <p:spPr>
          <a:xfrm rot="-2700000">
            <a:off x="9093200" y="9334500"/>
            <a:ext cx="254000" cy="76200"/>
          </a:xfrm>
          <a:prstGeom prst="rect">
            <a:avLst/>
          </a:prstGeom>
        </p:spPr>
      </p:pic>
      <p:sp>
        <p:nvSpPr>
          <p:cNvPr id="11" name="TextBox 11"/>
          <p:cNvSpPr txBox="1"/>
          <p:nvPr/>
        </p:nvSpPr>
        <p:spPr>
          <a:xfrm>
            <a:off x="1320800" y="812800"/>
            <a:ext cx="4254500" cy="723900"/>
          </a:xfrm>
          <a:prstGeom prst="rect">
            <a:avLst/>
          </a:prstGeom>
        </p:spPr>
        <p:txBody>
          <a:bodyPr lIns="0" tIns="0" rIns="0" bIns="0" rtlCol="0" anchor="ctr"/>
          <a:lstStyle/>
          <a:p>
            <a:pPr lvl="0" algn="l">
              <a:lnSpc>
                <a:spcPct val="99600"/>
              </a:lnSpc>
            </a:pPr>
            <a:r>
              <a:rPr lang="en-US" sz="2200" b="0" i="0" u="none" strike="noStrike">
                <a:solidFill>
                  <a:srgbClr val="FFFFFF"/>
                </a:solidFill>
                <a:latin typeface="Pretendard Medium"/>
              </a:rPr>
              <a:t>SWE3028-Fall-2024</a:t>
            </a:r>
          </a:p>
          <a:p>
            <a:pPr lvl="0" algn="l">
              <a:lnSpc>
                <a:spcPct val="99600"/>
              </a:lnSpc>
            </a:pPr>
            <a:r>
              <a:rPr lang="en-US" sz="2200" b="0" i="0" u="none" strike="noStrike">
                <a:solidFill>
                  <a:srgbClr val="FFFFFF"/>
                </a:solidFill>
                <a:latin typeface="Pretendard Medium"/>
              </a:rPr>
              <a:t>Capstone Design Project</a:t>
            </a:r>
          </a:p>
        </p:txBody>
      </p:sp>
      <p:sp>
        <p:nvSpPr>
          <p:cNvPr id="12" name="TextBox 12"/>
          <p:cNvSpPr txBox="1"/>
          <p:nvPr/>
        </p:nvSpPr>
        <p:spPr>
          <a:xfrm>
            <a:off x="1320800" y="3403600"/>
            <a:ext cx="14528800" cy="2425700"/>
          </a:xfrm>
          <a:prstGeom prst="rect">
            <a:avLst/>
          </a:prstGeom>
          <a:effectLst>
            <a:outerShdw blurRad="246944" dist="47625" dir="2700000">
              <a:srgbClr val="FFFFFF">
                <a:alpha val="20000"/>
              </a:srgbClr>
            </a:outerShdw>
          </a:effectLst>
        </p:spPr>
        <p:txBody>
          <a:bodyPr lIns="0" tIns="0" rIns="0" bIns="0" rtlCol="0" anchor="ctr"/>
          <a:lstStyle/>
          <a:p>
            <a:pPr lvl="0" algn="l">
              <a:lnSpc>
                <a:spcPct val="95449"/>
              </a:lnSpc>
            </a:pPr>
            <a:r>
              <a:rPr lang="en-US" sz="7500" b="1" i="0" u="none" strike="noStrike" dirty="0">
                <a:solidFill>
                  <a:srgbClr val="FFFFFF"/>
                </a:solidFill>
                <a:latin typeface="Pretendard Medium"/>
              </a:rPr>
              <a:t>NLP-based</a:t>
            </a:r>
          </a:p>
          <a:p>
            <a:pPr lvl="0" algn="l">
              <a:lnSpc>
                <a:spcPct val="95449"/>
              </a:lnSpc>
            </a:pPr>
            <a:r>
              <a:rPr lang="en-US" sz="7500" b="0" i="0" u="none" strike="noStrike" dirty="0">
                <a:solidFill>
                  <a:srgbClr val="FFFFFF"/>
                </a:solidFill>
                <a:latin typeface="Pretendard ExtraBold"/>
              </a:rPr>
              <a:t>Psychological Diagnostic Diary</a:t>
            </a:r>
          </a:p>
        </p:txBody>
      </p:sp>
      <p:pic>
        <p:nvPicPr>
          <p:cNvPr id="13" name="Picture 13"/>
          <p:cNvPicPr>
            <a:picLocks noChangeAspect="1"/>
          </p:cNvPicPr>
          <p:nvPr/>
        </p:nvPicPr>
        <p:blipFill>
          <a:blip r:embed="rId7"/>
          <a:stretch>
            <a:fillRect/>
          </a:stretch>
        </p:blipFill>
        <p:spPr>
          <a:xfrm>
            <a:off x="10261600" y="7708900"/>
            <a:ext cx="7150100" cy="762000"/>
          </a:xfrm>
          <a:prstGeom prst="rect">
            <a:avLst/>
          </a:prstGeom>
        </p:spPr>
      </p:pic>
      <p:pic>
        <p:nvPicPr>
          <p:cNvPr id="14" name="Picture 14"/>
          <p:cNvPicPr>
            <a:picLocks noChangeAspect="1"/>
          </p:cNvPicPr>
          <p:nvPr/>
        </p:nvPicPr>
        <p:blipFill>
          <a:blip r:embed="rId8"/>
          <a:stretch>
            <a:fillRect/>
          </a:stretch>
        </p:blipFill>
        <p:spPr>
          <a:xfrm>
            <a:off x="10261600" y="7708900"/>
            <a:ext cx="3340100" cy="762000"/>
          </a:xfrm>
          <a:prstGeom prst="rect">
            <a:avLst/>
          </a:prstGeom>
        </p:spPr>
      </p:pic>
      <p:sp>
        <p:nvSpPr>
          <p:cNvPr id="15" name="TextBox 15"/>
          <p:cNvSpPr txBox="1"/>
          <p:nvPr/>
        </p:nvSpPr>
        <p:spPr>
          <a:xfrm>
            <a:off x="13576300" y="7912100"/>
            <a:ext cx="3695700" cy="342900"/>
          </a:xfrm>
          <a:prstGeom prst="rect">
            <a:avLst/>
          </a:prstGeom>
        </p:spPr>
        <p:txBody>
          <a:bodyPr lIns="0" tIns="0" rIns="0" bIns="0" rtlCol="0" anchor="ctr"/>
          <a:lstStyle/>
          <a:p>
            <a:pPr lvl="0" algn="ctr">
              <a:lnSpc>
                <a:spcPct val="99600"/>
              </a:lnSpc>
            </a:pPr>
            <a:r>
              <a:rPr lang="ko-KR" sz="2000" b="0" i="0" u="none" strike="noStrike" spc="100">
                <a:solidFill>
                  <a:srgbClr val="FFFFFF"/>
                </a:solidFill>
                <a:ea typeface="Pretendard Regular"/>
              </a:rPr>
              <a:t>김나영</a:t>
            </a:r>
            <a:r>
              <a:rPr lang="en-US" sz="2000" b="0" i="0" u="none" strike="noStrike" spc="100">
                <a:solidFill>
                  <a:srgbClr val="FFFFFF"/>
                </a:solidFill>
                <a:latin typeface="Pretendard Regular"/>
              </a:rPr>
              <a:t> </a:t>
            </a:r>
            <a:r>
              <a:rPr lang="ko-KR" sz="2000" b="0" i="0" u="none" strike="noStrike" spc="100">
                <a:solidFill>
                  <a:srgbClr val="FFFFFF"/>
                </a:solidFill>
                <a:ea typeface="Pretendard Regular"/>
              </a:rPr>
              <a:t>김예담</a:t>
            </a:r>
            <a:r>
              <a:rPr lang="en-US" sz="2000" b="0" i="0" u="none" strike="noStrike" spc="100">
                <a:solidFill>
                  <a:srgbClr val="FFFFFF"/>
                </a:solidFill>
                <a:latin typeface="Pretendard Regular"/>
              </a:rPr>
              <a:t> </a:t>
            </a:r>
            <a:r>
              <a:rPr lang="ko-KR" sz="2000" b="0" i="0" u="none" strike="noStrike" spc="100">
                <a:solidFill>
                  <a:srgbClr val="FFFFFF"/>
                </a:solidFill>
                <a:ea typeface="Pretendard Regular"/>
              </a:rPr>
              <a:t>박준현</a:t>
            </a:r>
            <a:r>
              <a:rPr lang="en-US" sz="2000" b="0" i="0" u="none" strike="noStrike" spc="100">
                <a:solidFill>
                  <a:srgbClr val="FFFFFF"/>
                </a:solidFill>
                <a:latin typeface="Pretendard Regular"/>
              </a:rPr>
              <a:t> </a:t>
            </a:r>
            <a:r>
              <a:rPr lang="ko-KR" sz="2000" b="0" i="0" u="none" strike="noStrike" spc="100">
                <a:solidFill>
                  <a:srgbClr val="FFFFFF"/>
                </a:solidFill>
                <a:ea typeface="Pretendard Regular"/>
              </a:rPr>
              <a:t>방기호</a:t>
            </a:r>
          </a:p>
        </p:txBody>
      </p:sp>
      <p:sp>
        <p:nvSpPr>
          <p:cNvPr id="16" name="TextBox 16"/>
          <p:cNvSpPr txBox="1"/>
          <p:nvPr/>
        </p:nvSpPr>
        <p:spPr>
          <a:xfrm>
            <a:off x="10414000" y="7899400"/>
            <a:ext cx="3086100" cy="393700"/>
          </a:xfrm>
          <a:prstGeom prst="rect">
            <a:avLst/>
          </a:prstGeom>
        </p:spPr>
        <p:txBody>
          <a:bodyPr lIns="0" tIns="0" rIns="0" bIns="0" rtlCol="0" anchor="ctr"/>
          <a:lstStyle/>
          <a:p>
            <a:pPr lvl="0" algn="ctr">
              <a:lnSpc>
                <a:spcPct val="99600"/>
              </a:lnSpc>
            </a:pPr>
            <a:r>
              <a:rPr lang="ko-KR" sz="2200" b="0" i="0" u="none" strike="noStrike" spc="100">
                <a:solidFill>
                  <a:srgbClr val="55855B"/>
                </a:solidFill>
                <a:ea typeface="Happiness Sans Bold"/>
              </a:rPr>
              <a:t>런닝머신</a:t>
            </a:r>
            <a:r>
              <a:rPr lang="en-US" sz="2200" b="0" i="0" u="none" strike="noStrike" spc="100">
                <a:solidFill>
                  <a:srgbClr val="55855B"/>
                </a:solidFill>
                <a:latin typeface="Happiness Sans Bold"/>
              </a:rPr>
              <a:t> </a:t>
            </a:r>
            <a:r>
              <a:rPr lang="ko-KR" sz="2200" b="0" i="0" u="none" strike="noStrike" spc="100">
                <a:solidFill>
                  <a:srgbClr val="55855B"/>
                </a:solidFill>
                <a:ea typeface="Happiness Sans Bold"/>
              </a:rPr>
              <a:t>팀</a:t>
            </a:r>
            <a:r>
              <a:rPr lang="en-US" sz="2200" b="0" i="0" u="none" strike="noStrike" spc="100">
                <a:solidFill>
                  <a:srgbClr val="55855B"/>
                </a:solidFill>
                <a:latin typeface="Happiness Sans Bold"/>
              </a:rPr>
              <a:t>(TEAM C)</a:t>
            </a:r>
          </a:p>
        </p:txBody>
      </p:sp>
      <p:sp>
        <p:nvSpPr>
          <p:cNvPr id="17" name="TextBox 17"/>
          <p:cNvSpPr txBox="1"/>
          <p:nvPr/>
        </p:nvSpPr>
        <p:spPr>
          <a:xfrm>
            <a:off x="1320800" y="7810500"/>
            <a:ext cx="6883400" cy="609600"/>
          </a:xfrm>
          <a:prstGeom prst="rect">
            <a:avLst/>
          </a:prstGeom>
        </p:spPr>
        <p:txBody>
          <a:bodyPr lIns="0" tIns="0" rIns="0" bIns="0" rtlCol="0" anchor="t"/>
          <a:lstStyle/>
          <a:p>
            <a:pPr lvl="0" algn="l">
              <a:lnSpc>
                <a:spcPct val="99600"/>
              </a:lnSpc>
            </a:pPr>
            <a:r>
              <a:rPr lang="en-US" sz="3500" b="0" i="0" u="none" strike="noStrike" dirty="0">
                <a:solidFill>
                  <a:srgbClr val="FFFFFF"/>
                </a:solidFill>
                <a:latin typeface="Pretendard SemiBold"/>
              </a:rPr>
              <a:t>Weekly Progress Meeting (</a:t>
            </a:r>
            <a:r>
              <a:rPr lang="en-US" altLang="ko-KR" sz="3500" b="0" i="0" u="none" strike="noStrike" dirty="0">
                <a:solidFill>
                  <a:srgbClr val="FFFFFF"/>
                </a:solidFill>
                <a:latin typeface="Pretendard SemiBold"/>
              </a:rPr>
              <a:t>3</a:t>
            </a:r>
            <a:r>
              <a:rPr lang="en-US" sz="3500" b="0" i="0" u="none" strike="noStrike" dirty="0">
                <a:solidFill>
                  <a:srgbClr val="FFFFFF"/>
                </a:solidFill>
                <a:latin typeface="Pretendard SemiBold"/>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CE4F7-0F71-B120-D7CF-629D8E248A4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D0F05D1-7B46-EAB7-54A8-3083B2BDC4BE}"/>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2A63194C-9E4C-F1C1-C26F-AB4B2C76DAF8}"/>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4" name="TextBox 4">
            <a:extLst>
              <a:ext uri="{FF2B5EF4-FFF2-40B4-BE49-F238E27FC236}">
                <a16:creationId xmlns:a16="http://schemas.microsoft.com/office/drawing/2014/main" id="{8C728C90-A2F5-38C6-97F7-6620E6D3A59B}"/>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5" name="TextBox 5">
            <a:extLst>
              <a:ext uri="{FF2B5EF4-FFF2-40B4-BE49-F238E27FC236}">
                <a16:creationId xmlns:a16="http://schemas.microsoft.com/office/drawing/2014/main" id="{98B51604-8027-F250-BCC6-6B0F8557668A}"/>
              </a:ext>
            </a:extLst>
          </p:cNvPr>
          <p:cNvSpPr txBox="1"/>
          <p:nvPr/>
        </p:nvSpPr>
        <p:spPr>
          <a:xfrm>
            <a:off x="762000" y="660400"/>
            <a:ext cx="9906000" cy="609600"/>
          </a:xfrm>
          <a:prstGeom prst="rect">
            <a:avLst/>
          </a:prstGeom>
        </p:spPr>
        <p:txBody>
          <a:bodyPr lIns="0" tIns="0" rIns="0" bIns="0" rtlCol="0" anchor="ctr"/>
          <a:lstStyle/>
          <a:p>
            <a:pPr lvl="0" algn="l">
              <a:lnSpc>
                <a:spcPct val="99600"/>
              </a:lnSpc>
            </a:pPr>
            <a:r>
              <a:rPr lang="en-US" altLang="ko-KR" sz="3500" b="1" i="0" u="none" strike="noStrike" spc="100" dirty="0">
                <a:solidFill>
                  <a:srgbClr val="55855B"/>
                </a:solidFill>
                <a:latin typeface="Pretendard Bold"/>
              </a:rPr>
              <a:t>02. Progress – [AI] Data Augmentation</a:t>
            </a:r>
          </a:p>
        </p:txBody>
      </p:sp>
      <p:pic>
        <p:nvPicPr>
          <p:cNvPr id="7" name="Picture 7">
            <a:extLst>
              <a:ext uri="{FF2B5EF4-FFF2-40B4-BE49-F238E27FC236}">
                <a16:creationId xmlns:a16="http://schemas.microsoft.com/office/drawing/2014/main" id="{503CE91E-4EFA-B2C1-A453-7550B51CD2DD}"/>
              </a:ext>
            </a:extLst>
          </p:cNvPr>
          <p:cNvPicPr>
            <a:picLocks noChangeAspect="1"/>
          </p:cNvPicPr>
          <p:nvPr/>
        </p:nvPicPr>
        <p:blipFill>
          <a:blip r:embed="rId3"/>
          <a:stretch>
            <a:fillRect/>
          </a:stretch>
        </p:blipFill>
        <p:spPr>
          <a:xfrm rot="5400000">
            <a:off x="8699500" y="4432300"/>
            <a:ext cx="889000" cy="558800"/>
          </a:xfrm>
          <a:prstGeom prst="rect">
            <a:avLst/>
          </a:prstGeom>
        </p:spPr>
      </p:pic>
      <p:pic>
        <p:nvPicPr>
          <p:cNvPr id="8" name="Picture 8">
            <a:extLst>
              <a:ext uri="{FF2B5EF4-FFF2-40B4-BE49-F238E27FC236}">
                <a16:creationId xmlns:a16="http://schemas.microsoft.com/office/drawing/2014/main" id="{689E1BF3-22C7-EFED-DC95-4024818E6A48}"/>
              </a:ext>
            </a:extLst>
          </p:cNvPr>
          <p:cNvPicPr>
            <a:picLocks noChangeAspect="1"/>
          </p:cNvPicPr>
          <p:nvPr/>
        </p:nvPicPr>
        <p:blipFill>
          <a:blip r:embed="rId3"/>
          <a:stretch>
            <a:fillRect/>
          </a:stretch>
        </p:blipFill>
        <p:spPr>
          <a:xfrm rot="5400000">
            <a:off x="8699500" y="6870700"/>
            <a:ext cx="889000" cy="558800"/>
          </a:xfrm>
          <a:prstGeom prst="rect">
            <a:avLst/>
          </a:prstGeom>
        </p:spPr>
      </p:pic>
      <p:sp>
        <p:nvSpPr>
          <p:cNvPr id="9" name="TextBox 9">
            <a:extLst>
              <a:ext uri="{FF2B5EF4-FFF2-40B4-BE49-F238E27FC236}">
                <a16:creationId xmlns:a16="http://schemas.microsoft.com/office/drawing/2014/main" id="{2EB85EE0-9265-CB63-62D2-D9BF70C8A6A2}"/>
              </a:ext>
            </a:extLst>
          </p:cNvPr>
          <p:cNvSpPr txBox="1"/>
          <p:nvPr/>
        </p:nvSpPr>
        <p:spPr>
          <a:xfrm>
            <a:off x="1257300" y="3340100"/>
            <a:ext cx="15773400" cy="533400"/>
          </a:xfrm>
          <a:prstGeom prst="rect">
            <a:avLst/>
          </a:prstGeom>
        </p:spPr>
        <p:txBody>
          <a:bodyPr lIns="0" tIns="0" rIns="0" bIns="0" rtlCol="0" anchor="t"/>
          <a:lstStyle/>
          <a:p>
            <a:pPr lvl="0" algn="ctr">
              <a:lnSpc>
                <a:spcPct val="116199"/>
              </a:lnSpc>
            </a:pPr>
            <a:r>
              <a:rPr lang="ko-KR" sz="3000" b="0" i="0" u="none" strike="noStrike" dirty="0">
                <a:solidFill>
                  <a:srgbClr val="000000"/>
                </a:solidFill>
                <a:ea typeface="Pretendard Medium"/>
              </a:rPr>
              <a:t>그런데</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완전히</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죽기에는</a:t>
            </a:r>
            <a:r>
              <a:rPr lang="en-US" sz="3000" b="0" i="0" u="none" strike="noStrike" dirty="0">
                <a:solidFill>
                  <a:srgbClr val="000000"/>
                </a:solidFill>
                <a:latin typeface="Pretendard Medium"/>
              </a:rPr>
              <a:t> 3</a:t>
            </a:r>
            <a:r>
              <a:rPr lang="ko-KR" sz="3000" b="0" i="0" u="none" strike="noStrike" dirty="0">
                <a:solidFill>
                  <a:srgbClr val="000000"/>
                </a:solidFill>
                <a:ea typeface="Pretendard Medium"/>
              </a:rPr>
              <a:t>층이</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너무</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낮았던</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거죠</a:t>
            </a:r>
            <a:r>
              <a:rPr lang="en-US" sz="3000" b="0" i="0" u="none" strike="noStrike" dirty="0">
                <a:solidFill>
                  <a:srgbClr val="000000"/>
                </a:solidFill>
                <a:latin typeface="Pretendard Medium"/>
              </a:rPr>
              <a:t>.</a:t>
            </a:r>
          </a:p>
        </p:txBody>
      </p:sp>
      <p:sp>
        <p:nvSpPr>
          <p:cNvPr id="10" name="TextBox 10">
            <a:extLst>
              <a:ext uri="{FF2B5EF4-FFF2-40B4-BE49-F238E27FC236}">
                <a16:creationId xmlns:a16="http://schemas.microsoft.com/office/drawing/2014/main" id="{A5480778-A462-D950-9F13-927BDB0FE8FF}"/>
              </a:ext>
            </a:extLst>
          </p:cNvPr>
          <p:cNvSpPr txBox="1"/>
          <p:nvPr/>
        </p:nvSpPr>
        <p:spPr>
          <a:xfrm>
            <a:off x="1257300" y="5651500"/>
            <a:ext cx="15773400" cy="533400"/>
          </a:xfrm>
          <a:prstGeom prst="rect">
            <a:avLst/>
          </a:prstGeom>
        </p:spPr>
        <p:txBody>
          <a:bodyPr lIns="0" tIns="0" rIns="0" bIns="0" rtlCol="0" anchor="t"/>
          <a:lstStyle/>
          <a:p>
            <a:pPr lvl="0" algn="ctr">
              <a:lnSpc>
                <a:spcPct val="116199"/>
              </a:lnSpc>
            </a:pPr>
            <a:r>
              <a:rPr lang="ko-KR" sz="3000" b="0" i="0" u="none" strike="noStrike">
                <a:solidFill>
                  <a:srgbClr val="000000"/>
                </a:solidFill>
                <a:ea typeface="Pretendard Medium"/>
              </a:rPr>
              <a:t>그런데</a:t>
            </a:r>
            <a:r>
              <a:rPr lang="en-US" sz="3000" b="0" i="0" u="none" strike="noStrike">
                <a:solidFill>
                  <a:srgbClr val="000000"/>
                </a:solidFill>
                <a:latin typeface="Pretendard Medium"/>
              </a:rPr>
              <a:t> </a:t>
            </a:r>
            <a:r>
              <a:rPr lang="ko-KR" sz="3000" b="0" i="0" u="none" strike="noStrike">
                <a:solidFill>
                  <a:srgbClr val="000000"/>
                </a:solidFill>
                <a:ea typeface="Pretendard Medium"/>
              </a:rPr>
              <a:t>완전히</a:t>
            </a:r>
            <a:r>
              <a:rPr lang="en-US" sz="3000" b="0" i="0" u="none" strike="noStrike">
                <a:solidFill>
                  <a:srgbClr val="000000"/>
                </a:solidFill>
                <a:latin typeface="Pretendard Medium"/>
              </a:rPr>
              <a:t> </a:t>
            </a:r>
            <a:r>
              <a:rPr lang="ko-KR" sz="3000" b="0" i="0" u="none" strike="noStrike">
                <a:solidFill>
                  <a:srgbClr val="000000"/>
                </a:solidFill>
                <a:ea typeface="Pretendard Medium"/>
              </a:rPr>
              <a:t>죽기에는</a:t>
            </a:r>
            <a:r>
              <a:rPr lang="en-US" sz="3000" b="0" i="0" u="none" strike="noStrike">
                <a:solidFill>
                  <a:srgbClr val="000000"/>
                </a:solidFill>
                <a:latin typeface="Pretendard Medium"/>
              </a:rPr>
              <a:t> 3</a:t>
            </a:r>
            <a:r>
              <a:rPr lang="ko-KR" sz="3000" b="0" i="0" u="none" strike="noStrike">
                <a:solidFill>
                  <a:srgbClr val="000000"/>
                </a:solidFill>
                <a:ea typeface="Pretendard Medium"/>
              </a:rPr>
              <a:t>층이</a:t>
            </a:r>
            <a:r>
              <a:rPr lang="en-US" sz="3000" b="0" i="0" u="none" strike="noStrike">
                <a:solidFill>
                  <a:srgbClr val="000000"/>
                </a:solidFill>
                <a:latin typeface="Pretendard Medium"/>
              </a:rPr>
              <a:t> </a:t>
            </a:r>
            <a:r>
              <a:rPr lang="ko-KR" sz="3000" b="0" i="0" u="none" strike="noStrike">
                <a:solidFill>
                  <a:srgbClr val="000000"/>
                </a:solidFill>
                <a:ea typeface="Pretendard Medium"/>
              </a:rPr>
              <a:t>너무</a:t>
            </a:r>
            <a:r>
              <a:rPr lang="en-US" sz="3000" b="0" i="0" u="none" strike="noStrike">
                <a:solidFill>
                  <a:srgbClr val="000000"/>
                </a:solidFill>
                <a:latin typeface="Pretendard Medium"/>
              </a:rPr>
              <a:t> </a:t>
            </a:r>
            <a:r>
              <a:rPr lang="ko-KR" sz="3000" b="0" i="0" u="none" strike="noStrike">
                <a:solidFill>
                  <a:srgbClr val="000000"/>
                </a:solidFill>
                <a:ea typeface="Pretendard Medium"/>
              </a:rPr>
              <a:t>낮았던</a:t>
            </a:r>
            <a:r>
              <a:rPr lang="en-US" sz="3000" b="0" i="0" u="none" strike="noStrike">
                <a:solidFill>
                  <a:srgbClr val="55855B"/>
                </a:solidFill>
                <a:latin typeface="Pretendard Medium"/>
              </a:rPr>
              <a:t> </a:t>
            </a:r>
            <a:r>
              <a:rPr lang="en-US" sz="3000" b="1" i="0" u="none" strike="noStrike">
                <a:solidFill>
                  <a:srgbClr val="55855B"/>
                </a:solidFill>
                <a:latin typeface="Pretendard Medium"/>
              </a:rPr>
              <a:t>[MASK]</a:t>
            </a:r>
            <a:r>
              <a:rPr lang="en-US" sz="3000" b="0" i="0" u="none" strike="noStrike">
                <a:solidFill>
                  <a:srgbClr val="000000"/>
                </a:solidFill>
                <a:latin typeface="Pretendard Medium"/>
              </a:rPr>
              <a:t> </a:t>
            </a:r>
            <a:r>
              <a:rPr lang="ko-KR" sz="3000" b="0" i="0" u="none" strike="noStrike">
                <a:solidFill>
                  <a:srgbClr val="000000"/>
                </a:solidFill>
                <a:ea typeface="Pretendard Medium"/>
              </a:rPr>
              <a:t>거죠</a:t>
            </a:r>
            <a:r>
              <a:rPr lang="en-US" sz="3000" b="0" i="0" u="none" strike="noStrike">
                <a:solidFill>
                  <a:srgbClr val="000000"/>
                </a:solidFill>
                <a:latin typeface="Pretendard Medium"/>
              </a:rPr>
              <a:t>.</a:t>
            </a:r>
          </a:p>
        </p:txBody>
      </p:sp>
      <p:sp>
        <p:nvSpPr>
          <p:cNvPr id="11" name="TextBox 11">
            <a:extLst>
              <a:ext uri="{FF2B5EF4-FFF2-40B4-BE49-F238E27FC236}">
                <a16:creationId xmlns:a16="http://schemas.microsoft.com/office/drawing/2014/main" id="{47F1027D-0D4F-66C8-6F5C-830870BBAD96}"/>
              </a:ext>
            </a:extLst>
          </p:cNvPr>
          <p:cNvSpPr txBox="1"/>
          <p:nvPr/>
        </p:nvSpPr>
        <p:spPr>
          <a:xfrm>
            <a:off x="9994900" y="4470400"/>
            <a:ext cx="1993900" cy="533400"/>
          </a:xfrm>
          <a:prstGeom prst="rect">
            <a:avLst/>
          </a:prstGeom>
        </p:spPr>
        <p:txBody>
          <a:bodyPr lIns="0" tIns="0" rIns="0" bIns="0" rtlCol="0" anchor="t"/>
          <a:lstStyle/>
          <a:p>
            <a:pPr lvl="0" algn="ctr">
              <a:lnSpc>
                <a:spcPct val="116199"/>
              </a:lnSpc>
            </a:pPr>
            <a:r>
              <a:rPr lang="en-US" sz="3000" b="1" i="0" u="none" strike="noStrike" dirty="0">
                <a:solidFill>
                  <a:srgbClr val="55855B"/>
                </a:solidFill>
                <a:latin typeface="Pretendard Medium"/>
              </a:rPr>
              <a:t>Randomly</a:t>
            </a:r>
          </a:p>
        </p:txBody>
      </p:sp>
      <p:sp>
        <p:nvSpPr>
          <p:cNvPr id="12" name="TextBox 12">
            <a:extLst>
              <a:ext uri="{FF2B5EF4-FFF2-40B4-BE49-F238E27FC236}">
                <a16:creationId xmlns:a16="http://schemas.microsoft.com/office/drawing/2014/main" id="{C6A47B0F-6A79-EE4E-8C0C-A3C73179B8C5}"/>
              </a:ext>
            </a:extLst>
          </p:cNvPr>
          <p:cNvSpPr txBox="1"/>
          <p:nvPr/>
        </p:nvSpPr>
        <p:spPr>
          <a:xfrm>
            <a:off x="9994900" y="6896100"/>
            <a:ext cx="5524500" cy="533400"/>
          </a:xfrm>
          <a:prstGeom prst="rect">
            <a:avLst/>
          </a:prstGeom>
        </p:spPr>
        <p:txBody>
          <a:bodyPr lIns="0" tIns="0" rIns="0" bIns="0" rtlCol="0" anchor="t"/>
          <a:lstStyle/>
          <a:p>
            <a:pPr lvl="0" algn="ctr">
              <a:lnSpc>
                <a:spcPct val="116199"/>
              </a:lnSpc>
            </a:pPr>
            <a:r>
              <a:rPr lang="en-US" sz="3000" b="0" i="0" u="none" strike="noStrike" dirty="0" err="1">
                <a:solidFill>
                  <a:srgbClr val="000000"/>
                </a:solidFill>
                <a:latin typeface="Pretendard Medium"/>
              </a:rPr>
              <a:t>KoELECTRA's</a:t>
            </a:r>
            <a:r>
              <a:rPr lang="en-US" sz="3000" b="0" i="0" u="none" strike="noStrike" dirty="0">
                <a:solidFill>
                  <a:srgbClr val="000000"/>
                </a:solidFill>
                <a:latin typeface="Pretendard Medium"/>
              </a:rPr>
              <a:t> </a:t>
            </a:r>
            <a:r>
              <a:rPr lang="en-US" sz="3000" b="1" i="0" u="none" strike="noStrike" dirty="0">
                <a:solidFill>
                  <a:srgbClr val="55855B"/>
                </a:solidFill>
                <a:latin typeface="Pretendard Medium"/>
              </a:rPr>
              <a:t>fill-mask</a:t>
            </a:r>
            <a:r>
              <a:rPr lang="en-US" sz="3000" b="0" i="0" u="none" strike="noStrike" dirty="0">
                <a:solidFill>
                  <a:srgbClr val="000000"/>
                </a:solidFill>
                <a:latin typeface="Pretendard Medium"/>
              </a:rPr>
              <a:t> pipeline</a:t>
            </a:r>
          </a:p>
        </p:txBody>
      </p:sp>
      <p:sp>
        <p:nvSpPr>
          <p:cNvPr id="13" name="TextBox 13">
            <a:extLst>
              <a:ext uri="{FF2B5EF4-FFF2-40B4-BE49-F238E27FC236}">
                <a16:creationId xmlns:a16="http://schemas.microsoft.com/office/drawing/2014/main" id="{41C2134F-C63C-14CB-AC81-30BF57FC2387}"/>
              </a:ext>
            </a:extLst>
          </p:cNvPr>
          <p:cNvSpPr txBox="1"/>
          <p:nvPr/>
        </p:nvSpPr>
        <p:spPr>
          <a:xfrm>
            <a:off x="1257300" y="8166100"/>
            <a:ext cx="15773400" cy="533400"/>
          </a:xfrm>
          <a:prstGeom prst="rect">
            <a:avLst/>
          </a:prstGeom>
        </p:spPr>
        <p:txBody>
          <a:bodyPr lIns="0" tIns="0" rIns="0" bIns="0" rtlCol="0" anchor="t"/>
          <a:lstStyle/>
          <a:p>
            <a:pPr lvl="0" algn="ctr">
              <a:lnSpc>
                <a:spcPct val="116199"/>
              </a:lnSpc>
            </a:pPr>
            <a:r>
              <a:rPr lang="ko-KR" sz="3000" b="0" i="0" u="none" strike="noStrike">
                <a:solidFill>
                  <a:srgbClr val="000000"/>
                </a:solidFill>
                <a:ea typeface="Pretendard Medium"/>
              </a:rPr>
              <a:t>그런데</a:t>
            </a:r>
            <a:r>
              <a:rPr lang="en-US" sz="3000" b="0" i="0" u="none" strike="noStrike">
                <a:solidFill>
                  <a:srgbClr val="000000"/>
                </a:solidFill>
                <a:latin typeface="Pretendard Medium"/>
              </a:rPr>
              <a:t> </a:t>
            </a:r>
            <a:r>
              <a:rPr lang="ko-KR" sz="3000" b="0" i="0" u="none" strike="noStrike">
                <a:solidFill>
                  <a:srgbClr val="000000"/>
                </a:solidFill>
                <a:ea typeface="Pretendard Medium"/>
              </a:rPr>
              <a:t>완전히</a:t>
            </a:r>
            <a:r>
              <a:rPr lang="en-US" sz="3000" b="0" i="0" u="none" strike="noStrike">
                <a:solidFill>
                  <a:srgbClr val="000000"/>
                </a:solidFill>
                <a:latin typeface="Pretendard Medium"/>
              </a:rPr>
              <a:t> </a:t>
            </a:r>
            <a:r>
              <a:rPr lang="ko-KR" sz="3000" b="0" i="0" u="none" strike="noStrike">
                <a:solidFill>
                  <a:srgbClr val="000000"/>
                </a:solidFill>
                <a:ea typeface="Pretendard Medium"/>
              </a:rPr>
              <a:t>죽기에는</a:t>
            </a:r>
            <a:r>
              <a:rPr lang="en-US" sz="3000" b="0" i="0" u="none" strike="noStrike">
                <a:solidFill>
                  <a:srgbClr val="000000"/>
                </a:solidFill>
                <a:latin typeface="Pretendard Medium"/>
              </a:rPr>
              <a:t> 3</a:t>
            </a:r>
            <a:r>
              <a:rPr lang="ko-KR" sz="3000" b="0" i="0" u="none" strike="noStrike">
                <a:solidFill>
                  <a:srgbClr val="000000"/>
                </a:solidFill>
                <a:ea typeface="Pretendard Medium"/>
              </a:rPr>
              <a:t>층이</a:t>
            </a:r>
            <a:r>
              <a:rPr lang="en-US" sz="3000" b="0" i="0" u="none" strike="noStrike">
                <a:solidFill>
                  <a:srgbClr val="000000"/>
                </a:solidFill>
                <a:latin typeface="Pretendard Medium"/>
              </a:rPr>
              <a:t> </a:t>
            </a:r>
            <a:r>
              <a:rPr lang="ko-KR" sz="3000" b="0" i="0" u="none" strike="noStrike">
                <a:solidFill>
                  <a:srgbClr val="000000"/>
                </a:solidFill>
                <a:ea typeface="Pretendard Medium"/>
              </a:rPr>
              <a:t>너무</a:t>
            </a:r>
            <a:r>
              <a:rPr lang="en-US" sz="3000" b="0" i="0" u="none" strike="noStrike">
                <a:solidFill>
                  <a:srgbClr val="000000"/>
                </a:solidFill>
                <a:latin typeface="Pretendard Medium"/>
              </a:rPr>
              <a:t> </a:t>
            </a:r>
            <a:r>
              <a:rPr lang="ko-KR" sz="3000" b="0" i="0" u="none" strike="noStrike">
                <a:solidFill>
                  <a:srgbClr val="000000"/>
                </a:solidFill>
                <a:ea typeface="Pretendard Medium"/>
              </a:rPr>
              <a:t>낮았던</a:t>
            </a:r>
            <a:r>
              <a:rPr lang="en-US" sz="3000" b="0" i="0" u="none" strike="noStrike">
                <a:solidFill>
                  <a:srgbClr val="000000"/>
                </a:solidFill>
                <a:latin typeface="Pretendard Medium"/>
              </a:rPr>
              <a:t> </a:t>
            </a:r>
            <a:r>
              <a:rPr lang="ko-KR" sz="3000" b="1" i="0" u="none" strike="noStrike">
                <a:solidFill>
                  <a:srgbClr val="55855B"/>
                </a:solidFill>
                <a:ea typeface="Pretendard Medium"/>
              </a:rPr>
              <a:t>그런</a:t>
            </a:r>
            <a:r>
              <a:rPr lang="en-US" sz="3000" b="0" i="0" u="none" strike="noStrike">
                <a:solidFill>
                  <a:srgbClr val="000000"/>
                </a:solidFill>
                <a:latin typeface="Pretendard Medium"/>
              </a:rPr>
              <a:t> </a:t>
            </a:r>
            <a:r>
              <a:rPr lang="ko-KR" sz="3000" b="0" i="0" u="none" strike="noStrike">
                <a:solidFill>
                  <a:srgbClr val="000000"/>
                </a:solidFill>
                <a:ea typeface="Pretendard Medium"/>
              </a:rPr>
              <a:t>거죠</a:t>
            </a:r>
            <a:r>
              <a:rPr lang="en-US" sz="3000" b="0" i="0" u="none" strike="noStrike">
                <a:solidFill>
                  <a:srgbClr val="000000"/>
                </a:solidFill>
                <a:latin typeface="Pretendard Medium"/>
              </a:rPr>
              <a:t>.</a:t>
            </a:r>
          </a:p>
        </p:txBody>
      </p:sp>
      <p:sp>
        <p:nvSpPr>
          <p:cNvPr id="14" name="TextBox 6">
            <a:extLst>
              <a:ext uri="{FF2B5EF4-FFF2-40B4-BE49-F238E27FC236}">
                <a16:creationId xmlns:a16="http://schemas.microsoft.com/office/drawing/2014/main" id="{28F31491-070C-0D0B-3A23-512F8BD43E0B}"/>
              </a:ext>
            </a:extLst>
          </p:cNvPr>
          <p:cNvSpPr txBox="1"/>
          <p:nvPr/>
        </p:nvSpPr>
        <p:spPr>
          <a:xfrm>
            <a:off x="6292850" y="1945861"/>
            <a:ext cx="5702300" cy="660400"/>
          </a:xfrm>
          <a:prstGeom prst="rect">
            <a:avLst/>
          </a:prstGeom>
        </p:spPr>
        <p:txBody>
          <a:bodyPr lIns="0" tIns="0" rIns="0" bIns="0" rtlCol="0" anchor="t"/>
          <a:lstStyle/>
          <a:p>
            <a:pPr lvl="0" algn="l">
              <a:lnSpc>
                <a:spcPct val="116199"/>
              </a:lnSpc>
            </a:pPr>
            <a:r>
              <a:rPr lang="en-US" sz="3700" b="0" i="0" u="none" strike="noStrike" dirty="0">
                <a:solidFill>
                  <a:schemeClr val="bg1"/>
                </a:solidFill>
                <a:highlight>
                  <a:srgbClr val="55855B"/>
                </a:highlight>
                <a:latin typeface="Pretendard Medium"/>
              </a:rPr>
              <a:t>Random Masking Insertion</a:t>
            </a:r>
          </a:p>
        </p:txBody>
      </p:sp>
      <p:sp>
        <p:nvSpPr>
          <p:cNvPr id="16" name="TextBox 11">
            <a:extLst>
              <a:ext uri="{FF2B5EF4-FFF2-40B4-BE49-F238E27FC236}">
                <a16:creationId xmlns:a16="http://schemas.microsoft.com/office/drawing/2014/main" id="{AAF3521E-BAB1-43B7-E1B1-5B97934A9195}"/>
              </a:ext>
            </a:extLst>
          </p:cNvPr>
          <p:cNvSpPr txBox="1"/>
          <p:nvPr/>
        </p:nvSpPr>
        <p:spPr>
          <a:xfrm>
            <a:off x="13106400" y="3367571"/>
            <a:ext cx="425450" cy="501650"/>
          </a:xfrm>
          <a:prstGeom prst="rect">
            <a:avLst/>
          </a:prstGeom>
          <a:ln w="57150">
            <a:solidFill>
              <a:srgbClr val="55855B"/>
            </a:solidFill>
          </a:ln>
        </p:spPr>
        <p:txBody>
          <a:bodyPr lIns="0" tIns="0" rIns="0" bIns="0" rtlCol="0" anchor="t"/>
          <a:lstStyle/>
          <a:p>
            <a:pPr lvl="0" algn="ctr">
              <a:lnSpc>
                <a:spcPct val="116199"/>
              </a:lnSpc>
            </a:pPr>
            <a:r>
              <a:rPr lang="en-US" altLang="ko-KR" sz="3000" b="1" i="0" u="none" strike="noStrike" dirty="0">
                <a:solidFill>
                  <a:srgbClr val="55855B"/>
                </a:solidFill>
                <a:latin typeface="Pretendard Medium"/>
              </a:rPr>
              <a:t>7</a:t>
            </a:r>
            <a:endParaRPr lang="en-US" sz="3000" b="1" i="0" u="none" strike="noStrike" dirty="0">
              <a:solidFill>
                <a:srgbClr val="55855B"/>
              </a:solidFill>
              <a:latin typeface="Pretendard Medium"/>
            </a:endParaRPr>
          </a:p>
        </p:txBody>
      </p:sp>
      <p:sp>
        <p:nvSpPr>
          <p:cNvPr id="17" name="TextBox 12">
            <a:extLst>
              <a:ext uri="{FF2B5EF4-FFF2-40B4-BE49-F238E27FC236}">
                <a16:creationId xmlns:a16="http://schemas.microsoft.com/office/drawing/2014/main" id="{3688A5C6-D829-97AA-6CCF-1C19C736A376}"/>
              </a:ext>
            </a:extLst>
          </p:cNvPr>
          <p:cNvSpPr txBox="1"/>
          <p:nvPr/>
        </p:nvSpPr>
        <p:spPr>
          <a:xfrm>
            <a:off x="3505200" y="4470400"/>
            <a:ext cx="4787900" cy="495990"/>
          </a:xfrm>
          <a:prstGeom prst="rect">
            <a:avLst/>
          </a:prstGeom>
        </p:spPr>
        <p:txBody>
          <a:bodyPr lIns="0" tIns="0" rIns="0" bIns="0" rtlCol="0" anchor="t"/>
          <a:lstStyle/>
          <a:p>
            <a:pPr lvl="0" algn="ctr">
              <a:lnSpc>
                <a:spcPct val="116199"/>
              </a:lnSpc>
            </a:pPr>
            <a:r>
              <a:rPr lang="en-US" altLang="ko-KR" sz="3000" dirty="0">
                <a:solidFill>
                  <a:srgbClr val="000000"/>
                </a:solidFill>
                <a:latin typeface="Pretendard Medium" panose="02000503000000020004" pitchFamily="2" charset="-127"/>
                <a:ea typeface="Pretendard Medium" panose="02000503000000020004" pitchFamily="2" charset="-127"/>
                <a:cs typeface="Pretendard Medium" panose="02000503000000020004" pitchFamily="2" charset="-127"/>
              </a:rPr>
              <a:t>max</a:t>
            </a:r>
            <a:r>
              <a:rPr lang="en-US" altLang="ko-KR" sz="3000" u="none" strike="noStrike" dirty="0">
                <a:solidFill>
                  <a:srgbClr val="000000"/>
                </a:solidFill>
                <a:latin typeface="Pretendard Medium" panose="02000503000000020004" pitchFamily="2" charset="-127"/>
                <a:ea typeface="Pretendard Medium" panose="02000503000000020004" pitchFamily="2" charset="-127"/>
                <a:cs typeface="Pretendard Medium" panose="02000503000000020004" pitchFamily="2" charset="-127"/>
              </a:rPr>
              <a:t>(1, round(7 </a:t>
            </a:r>
            <a:r>
              <a:rPr lang="en-US" altLang="ko-KR" sz="3000" dirty="0">
                <a:solidFill>
                  <a:srgbClr val="000000"/>
                </a:solidFill>
                <a:latin typeface="Pretendard Medium" panose="02000503000000020004" pitchFamily="2" charset="-127"/>
                <a:ea typeface="Pretendard Medium" panose="02000503000000020004" pitchFamily="2" charset="-127"/>
                <a:cs typeface="Pretendard Medium" panose="02000503000000020004" pitchFamily="2" charset="-127"/>
              </a:rPr>
              <a:t>x 0.15)) = </a:t>
            </a:r>
            <a:r>
              <a:rPr lang="en-US" altLang="ko-KR" sz="3000" dirty="0">
                <a:solidFill>
                  <a:srgbClr val="55855B"/>
                </a:solidFill>
                <a:latin typeface="Pretendard Medium" panose="02000503000000020004" pitchFamily="2" charset="-127"/>
                <a:ea typeface="Pretendard Medium" panose="02000503000000020004" pitchFamily="2" charset="-127"/>
                <a:cs typeface="Pretendard Medium" panose="02000503000000020004" pitchFamily="2" charset="-127"/>
              </a:rPr>
              <a:t>1</a:t>
            </a:r>
            <a:r>
              <a:rPr lang="ko-KR" altLang="en-US" sz="3000" u="none" strike="noStrike" dirty="0">
                <a:solidFill>
                  <a:srgbClr val="000000"/>
                </a:solidFill>
                <a:latin typeface="Pretendard Medium" panose="02000503000000020004" pitchFamily="2" charset="-127"/>
                <a:ea typeface="Pretendard Medium" panose="02000503000000020004" pitchFamily="2" charset="-127"/>
                <a:cs typeface="Pretendard Medium" panose="02000503000000020004" pitchFamily="2" charset="-127"/>
              </a:rPr>
              <a:t> </a:t>
            </a:r>
            <a:endParaRPr lang="en-US" sz="3000" u="none" strike="noStrike" dirty="0">
              <a:solidFill>
                <a:srgbClr val="000000"/>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Tree>
    <p:extLst>
      <p:ext uri="{BB962C8B-B14F-4D97-AF65-F5344CB8AC3E}">
        <p14:creationId xmlns:p14="http://schemas.microsoft.com/office/powerpoint/2010/main" val="967992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5FE4B-001D-206E-202C-C4CA47B01EF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9B5789F-62A5-A6AE-8B85-7CC93061B692}"/>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2A15ACC7-BBF3-5B44-38D6-D443E02FE6A1}"/>
              </a:ext>
            </a:extLst>
          </p:cNvPr>
          <p:cNvPicPr>
            <a:picLocks noChangeAspect="1"/>
          </p:cNvPicPr>
          <p:nvPr/>
        </p:nvPicPr>
        <p:blipFill>
          <a:blip r:embed="rId2"/>
          <a:stretch>
            <a:fillRect/>
          </a:stretch>
        </p:blipFill>
        <p:spPr>
          <a:xfrm>
            <a:off x="-25400" y="10198100"/>
            <a:ext cx="18338800" cy="101600"/>
          </a:xfrm>
          <a:prstGeom prst="rect">
            <a:avLst/>
          </a:prstGeom>
        </p:spPr>
      </p:pic>
      <p:pic>
        <p:nvPicPr>
          <p:cNvPr id="4" name="Picture 4">
            <a:extLst>
              <a:ext uri="{FF2B5EF4-FFF2-40B4-BE49-F238E27FC236}">
                <a16:creationId xmlns:a16="http://schemas.microsoft.com/office/drawing/2014/main" id="{AD5AB156-C544-CB83-D640-3EB309AA8484}"/>
              </a:ext>
            </a:extLst>
          </p:cNvPr>
          <p:cNvPicPr>
            <a:picLocks noChangeAspect="1"/>
          </p:cNvPicPr>
          <p:nvPr/>
        </p:nvPicPr>
        <p:blipFill>
          <a:blip r:embed="rId3"/>
          <a:stretch>
            <a:fillRect/>
          </a:stretch>
        </p:blipFill>
        <p:spPr>
          <a:xfrm flipH="1">
            <a:off x="10308181" y="1799598"/>
            <a:ext cx="317019" cy="6925302"/>
          </a:xfrm>
          <a:prstGeom prst="rect">
            <a:avLst/>
          </a:prstGeom>
        </p:spPr>
      </p:pic>
      <p:sp>
        <p:nvSpPr>
          <p:cNvPr id="5" name="TextBox 5">
            <a:extLst>
              <a:ext uri="{FF2B5EF4-FFF2-40B4-BE49-F238E27FC236}">
                <a16:creationId xmlns:a16="http://schemas.microsoft.com/office/drawing/2014/main" id="{425E76CF-536A-C5C2-FB4D-799A2996DE42}"/>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DFE486D6-E4BD-7214-AFBC-78D254BD2FA4}"/>
              </a:ext>
            </a:extLst>
          </p:cNvPr>
          <p:cNvSpPr txBox="1"/>
          <p:nvPr/>
        </p:nvSpPr>
        <p:spPr>
          <a:xfrm>
            <a:off x="762000" y="660400"/>
            <a:ext cx="115824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02. Progress – [AI] Data Augmentation</a:t>
            </a:r>
          </a:p>
        </p:txBody>
      </p:sp>
      <p:grpSp>
        <p:nvGrpSpPr>
          <p:cNvPr id="7" name="Group 7">
            <a:extLst>
              <a:ext uri="{FF2B5EF4-FFF2-40B4-BE49-F238E27FC236}">
                <a16:creationId xmlns:a16="http://schemas.microsoft.com/office/drawing/2014/main" id="{0AE00E65-A454-AC71-F046-64C58949E6F9}"/>
              </a:ext>
            </a:extLst>
          </p:cNvPr>
          <p:cNvGrpSpPr/>
          <p:nvPr/>
        </p:nvGrpSpPr>
        <p:grpSpPr>
          <a:xfrm>
            <a:off x="2147483647" y="2147483647"/>
            <a:ext cx="2147483647" cy="2147483647"/>
            <a:chOff x="0" y="0"/>
            <a:chExt cx="0" cy="0"/>
          </a:xfrm>
        </p:grpSpPr>
      </p:grpSp>
      <p:graphicFrame>
        <p:nvGraphicFramePr>
          <p:cNvPr id="8" name="Table 8">
            <a:extLst>
              <a:ext uri="{FF2B5EF4-FFF2-40B4-BE49-F238E27FC236}">
                <a16:creationId xmlns:a16="http://schemas.microsoft.com/office/drawing/2014/main" id="{3B1AD98C-3B25-D882-1EFF-E13E97D2F1CB}"/>
              </a:ext>
            </a:extLst>
          </p:cNvPr>
          <p:cNvGraphicFramePr>
            <a:graphicFrameLocks noGrp="1"/>
          </p:cNvGraphicFramePr>
          <p:nvPr/>
        </p:nvGraphicFramePr>
        <p:xfrm>
          <a:off x="10993982" y="1791978"/>
          <a:ext cx="4889500" cy="1597659"/>
        </p:xfrm>
        <a:graphic>
          <a:graphicData uri="http://schemas.openxmlformats.org/drawingml/2006/table">
            <a:tbl>
              <a:tblPr/>
              <a:tblGrid>
                <a:gridCol w="2471498">
                  <a:extLst>
                    <a:ext uri="{9D8B030D-6E8A-4147-A177-3AD203B41FA5}">
                      <a16:colId xmlns:a16="http://schemas.microsoft.com/office/drawing/2014/main" val="20000"/>
                    </a:ext>
                  </a:extLst>
                </a:gridCol>
                <a:gridCol w="2418002">
                  <a:extLst>
                    <a:ext uri="{9D8B030D-6E8A-4147-A177-3AD203B41FA5}">
                      <a16:colId xmlns:a16="http://schemas.microsoft.com/office/drawing/2014/main" val="20001"/>
                    </a:ext>
                  </a:extLst>
                </a:gridCol>
              </a:tblGrid>
              <a:tr h="532553">
                <a:tc>
                  <a:txBody>
                    <a:bodyPr/>
                    <a:lstStyle/>
                    <a:p>
                      <a:pPr lvl="0" algn="ctr">
                        <a:lnSpc>
                          <a:spcPct val="91714"/>
                        </a:lnSpc>
                        <a:defRPr/>
                      </a:pPr>
                      <a:r>
                        <a:rPr lang="en-US" sz="2500" b="0" i="0" u="none" strike="noStrike">
                          <a:solidFill>
                            <a:srgbClr val="000000"/>
                          </a:solidFill>
                          <a:latin typeface="S-Core Dream 5 Medium"/>
                        </a:rPr>
                        <a:t>nervous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dirty="0">
                          <a:solidFill>
                            <a:srgbClr val="000000"/>
                          </a:solidFill>
                          <a:latin typeface="S-Core Dream 5 Medium"/>
                        </a:rPr>
                        <a:t>3049</a:t>
                      </a:r>
                      <a:endParaRPr lang="en-US" sz="1100" dirty="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r h="532553">
                <a:tc>
                  <a:txBody>
                    <a:bodyPr/>
                    <a:lstStyle/>
                    <a:p>
                      <a:pPr lvl="0" algn="ctr">
                        <a:lnSpc>
                          <a:spcPct val="91714"/>
                        </a:lnSpc>
                        <a:defRPr/>
                      </a:pPr>
                      <a:r>
                        <a:rPr lang="en-US" sz="2500" b="0" i="0" u="none" strike="noStrike">
                          <a:solidFill>
                            <a:srgbClr val="000000"/>
                          </a:solidFill>
                          <a:latin typeface="S-Core Dream 5 Medium"/>
                        </a:rPr>
                        <a:t>insomnia</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2317</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1"/>
                  </a:ext>
                </a:extLst>
              </a:tr>
              <a:tr h="532553">
                <a:tc>
                  <a:txBody>
                    <a:bodyPr/>
                    <a:lstStyle/>
                    <a:p>
                      <a:pPr lvl="0" algn="ctr">
                        <a:lnSpc>
                          <a:spcPct val="91714"/>
                        </a:lnSpc>
                        <a:defRPr/>
                      </a:pPr>
                      <a:r>
                        <a:rPr lang="en-US" sz="2500" b="0" i="0" u="none" strike="noStrike">
                          <a:solidFill>
                            <a:srgbClr val="000000"/>
                          </a:solidFill>
                          <a:latin typeface="S-Core Dream 5 Medium"/>
                        </a:rPr>
                        <a:t>sadness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dirty="0">
                          <a:solidFill>
                            <a:srgbClr val="000000"/>
                          </a:solidFill>
                          <a:latin typeface="S-Core Dream 5 Medium"/>
                        </a:rPr>
                        <a:t>2150</a:t>
                      </a:r>
                      <a:endParaRPr lang="en-US" sz="1100" dirty="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2"/>
                  </a:ext>
                </a:extLst>
              </a:tr>
            </a:tbl>
          </a:graphicData>
        </a:graphic>
      </p:graphicFrame>
      <p:graphicFrame>
        <p:nvGraphicFramePr>
          <p:cNvPr id="9" name="Table 9">
            <a:extLst>
              <a:ext uri="{FF2B5EF4-FFF2-40B4-BE49-F238E27FC236}">
                <a16:creationId xmlns:a16="http://schemas.microsoft.com/office/drawing/2014/main" id="{277F71F1-6C34-01DB-CFD6-3CED0AE4C85B}"/>
              </a:ext>
            </a:extLst>
          </p:cNvPr>
          <p:cNvGraphicFramePr>
            <a:graphicFrameLocks noGrp="1"/>
          </p:cNvGraphicFramePr>
          <p:nvPr/>
        </p:nvGraphicFramePr>
        <p:xfrm>
          <a:off x="10993982" y="4292604"/>
          <a:ext cx="4889500" cy="4432296"/>
        </p:xfrm>
        <a:graphic>
          <a:graphicData uri="http://schemas.openxmlformats.org/drawingml/2006/table">
            <a:tbl>
              <a:tblPr/>
              <a:tblGrid>
                <a:gridCol w="2471498">
                  <a:extLst>
                    <a:ext uri="{9D8B030D-6E8A-4147-A177-3AD203B41FA5}">
                      <a16:colId xmlns:a16="http://schemas.microsoft.com/office/drawing/2014/main" val="20000"/>
                    </a:ext>
                  </a:extLst>
                </a:gridCol>
                <a:gridCol w="2418002">
                  <a:extLst>
                    <a:ext uri="{9D8B030D-6E8A-4147-A177-3AD203B41FA5}">
                      <a16:colId xmlns:a16="http://schemas.microsoft.com/office/drawing/2014/main" val="20001"/>
                    </a:ext>
                  </a:extLst>
                </a:gridCol>
              </a:tblGrid>
              <a:tr h="554037">
                <a:tc>
                  <a:txBody>
                    <a:bodyPr/>
                    <a:lstStyle/>
                    <a:p>
                      <a:pPr lvl="0" algn="ctr">
                        <a:lnSpc>
                          <a:spcPct val="91714"/>
                        </a:lnSpc>
                        <a:defRPr/>
                      </a:pPr>
                      <a:r>
                        <a:rPr lang="en-US" sz="2500" b="0" i="0" u="none" strike="noStrike">
                          <a:solidFill>
                            <a:srgbClr val="000000"/>
                          </a:solidFill>
                          <a:latin typeface="S-Core Dream 5 Medium"/>
                        </a:rPr>
                        <a:t>loneliness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956</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r h="554037">
                <a:tc>
                  <a:txBody>
                    <a:bodyPr/>
                    <a:lstStyle/>
                    <a:p>
                      <a:pPr lvl="0" algn="ctr">
                        <a:lnSpc>
                          <a:spcPct val="91714"/>
                        </a:lnSpc>
                        <a:defRPr/>
                      </a:pPr>
                      <a:r>
                        <a:rPr lang="en-US" sz="2500" b="0" i="0" u="none" strike="noStrike">
                          <a:solidFill>
                            <a:srgbClr val="000000"/>
                          </a:solidFill>
                          <a:latin typeface="S-Core Dream 5 Medium"/>
                        </a:rPr>
                        <a:t>hopeless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887</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1"/>
                  </a:ext>
                </a:extLst>
              </a:tr>
              <a:tr h="554037">
                <a:tc>
                  <a:txBody>
                    <a:bodyPr/>
                    <a:lstStyle/>
                    <a:p>
                      <a:pPr lvl="0" algn="ctr">
                        <a:lnSpc>
                          <a:spcPct val="91714"/>
                        </a:lnSpc>
                        <a:defRPr/>
                      </a:pPr>
                      <a:r>
                        <a:rPr lang="en-US" sz="2500" b="0" i="0" u="none" strike="noStrike">
                          <a:solidFill>
                            <a:srgbClr val="000000"/>
                          </a:solidFill>
                          <a:latin typeface="S-Core Dream 5 Medium"/>
                        </a:rPr>
                        <a:t>suicidal</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727</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2"/>
                  </a:ext>
                </a:extLst>
              </a:tr>
              <a:tr h="554037">
                <a:tc>
                  <a:txBody>
                    <a:bodyPr/>
                    <a:lstStyle/>
                    <a:p>
                      <a:pPr lvl="0" algn="ctr">
                        <a:lnSpc>
                          <a:spcPct val="91714"/>
                        </a:lnSpc>
                        <a:defRPr/>
                      </a:pPr>
                      <a:r>
                        <a:rPr lang="en-US" sz="2500" b="0" i="0" u="none" strike="noStrike">
                          <a:solidFill>
                            <a:srgbClr val="000000"/>
                          </a:solidFill>
                          <a:latin typeface="S-Core Dream 5 Medium"/>
                        </a:rPr>
                        <a:t>appetite↑</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540</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3"/>
                  </a:ext>
                </a:extLst>
              </a:tr>
              <a:tr h="554037">
                <a:tc>
                  <a:txBody>
                    <a:bodyPr/>
                    <a:lstStyle/>
                    <a:p>
                      <a:pPr lvl="0" algn="ctr">
                        <a:lnSpc>
                          <a:spcPct val="91714"/>
                        </a:lnSpc>
                        <a:defRPr/>
                      </a:pPr>
                      <a:r>
                        <a:rPr lang="en-US" sz="2500" b="0" i="0" u="none" strike="noStrike">
                          <a:solidFill>
                            <a:srgbClr val="000000"/>
                          </a:solidFill>
                          <a:latin typeface="S-Core Dream 5 Medium"/>
                        </a:rPr>
                        <a:t>concentration↓</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458</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4"/>
                  </a:ext>
                </a:extLst>
              </a:tr>
              <a:tr h="554037">
                <a:tc>
                  <a:txBody>
                    <a:bodyPr/>
                    <a:lstStyle/>
                    <a:p>
                      <a:pPr lvl="0" algn="ctr">
                        <a:lnSpc>
                          <a:spcPct val="91714"/>
                        </a:lnSpc>
                        <a:defRPr/>
                      </a:pPr>
                      <a:r>
                        <a:rPr lang="en-US" sz="2500" b="0" i="0" u="none" strike="noStrike">
                          <a:solidFill>
                            <a:srgbClr val="000000"/>
                          </a:solidFill>
                          <a:latin typeface="S-Core Dream 5 Medium"/>
                        </a:rPr>
                        <a:t>confidence↓</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445</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5"/>
                  </a:ext>
                </a:extLst>
              </a:tr>
              <a:tr h="554037">
                <a:tc>
                  <a:txBody>
                    <a:bodyPr/>
                    <a:lstStyle/>
                    <a:p>
                      <a:pPr lvl="0" algn="ctr">
                        <a:lnSpc>
                          <a:spcPct val="91714"/>
                        </a:lnSpc>
                        <a:defRPr/>
                      </a:pPr>
                      <a:r>
                        <a:rPr lang="en-US" sz="2500" b="0" i="0" u="none" strike="noStrike">
                          <a:solidFill>
                            <a:srgbClr val="000000"/>
                          </a:solidFill>
                          <a:latin typeface="S-Core Dream 5 Medium"/>
                        </a:rPr>
                        <a:t>loss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439</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6"/>
                  </a:ext>
                </a:extLst>
              </a:tr>
              <a:tr h="554037">
                <a:tc>
                  <a:txBody>
                    <a:bodyPr/>
                    <a:lstStyle/>
                    <a:p>
                      <a:pPr lvl="0" algn="ctr">
                        <a:lnSpc>
                          <a:spcPct val="91714"/>
                        </a:lnSpc>
                        <a:defRPr/>
                      </a:pPr>
                      <a:r>
                        <a:rPr lang="en-US" sz="2500" b="0" i="0" u="none" strike="noStrike" dirty="0">
                          <a:solidFill>
                            <a:srgbClr val="000000"/>
                          </a:solidFill>
                          <a:latin typeface="S-Core Dream 5 Medium"/>
                        </a:rPr>
                        <a:t>emotion control↓</a:t>
                      </a:r>
                      <a:endParaRPr lang="en-US" sz="1100" dirty="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dirty="0">
                          <a:solidFill>
                            <a:srgbClr val="000000"/>
                          </a:solidFill>
                          <a:latin typeface="S-Core Dream 5 Medium"/>
                        </a:rPr>
                        <a:t>389</a:t>
                      </a:r>
                      <a:endParaRPr lang="en-US" sz="1100" dirty="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7"/>
                  </a:ext>
                </a:extLst>
              </a:tr>
            </a:tbl>
          </a:graphicData>
        </a:graphic>
      </p:graphicFrame>
      <p:sp>
        <p:nvSpPr>
          <p:cNvPr id="10" name="TextBox 10">
            <a:extLst>
              <a:ext uri="{FF2B5EF4-FFF2-40B4-BE49-F238E27FC236}">
                <a16:creationId xmlns:a16="http://schemas.microsoft.com/office/drawing/2014/main" id="{9E4B0D22-9A23-447A-599E-BB821111A1BF}"/>
              </a:ext>
            </a:extLst>
          </p:cNvPr>
          <p:cNvSpPr txBox="1"/>
          <p:nvPr/>
        </p:nvSpPr>
        <p:spPr>
          <a:xfrm>
            <a:off x="10993982" y="3403604"/>
            <a:ext cx="571500" cy="609600"/>
          </a:xfrm>
          <a:prstGeom prst="rect">
            <a:avLst/>
          </a:prstGeom>
        </p:spPr>
        <p:txBody>
          <a:bodyPr lIns="0" tIns="0" rIns="0" bIns="0" rtlCol="0" anchor="ctr"/>
          <a:lstStyle/>
          <a:p>
            <a:pPr lvl="0" algn="l">
              <a:lnSpc>
                <a:spcPct val="99600"/>
              </a:lnSpc>
            </a:pPr>
            <a:r>
              <a:rPr lang="en-US" sz="3500" b="1" i="0" u="none" strike="noStrike" spc="100">
                <a:solidFill>
                  <a:srgbClr val="55855B"/>
                </a:solidFill>
                <a:latin typeface="Pretendard Bold"/>
              </a:rPr>
              <a:t>...</a:t>
            </a:r>
          </a:p>
        </p:txBody>
      </p:sp>
      <p:pic>
        <p:nvPicPr>
          <p:cNvPr id="12" name="Picture 4">
            <a:extLst>
              <a:ext uri="{FF2B5EF4-FFF2-40B4-BE49-F238E27FC236}">
                <a16:creationId xmlns:a16="http://schemas.microsoft.com/office/drawing/2014/main" id="{C611241A-14F0-CE59-A083-F9695C9266B6}"/>
              </a:ext>
            </a:extLst>
          </p:cNvPr>
          <p:cNvPicPr>
            <a:picLocks noChangeAspect="1"/>
          </p:cNvPicPr>
          <p:nvPr/>
        </p:nvPicPr>
        <p:blipFill>
          <a:blip r:embed="rId3"/>
          <a:stretch>
            <a:fillRect/>
          </a:stretch>
        </p:blipFill>
        <p:spPr>
          <a:xfrm flipH="1">
            <a:off x="9622380" y="4292604"/>
            <a:ext cx="317019" cy="4432296"/>
          </a:xfrm>
          <a:prstGeom prst="rect">
            <a:avLst/>
          </a:prstGeom>
        </p:spPr>
      </p:pic>
      <p:grpSp>
        <p:nvGrpSpPr>
          <p:cNvPr id="16" name="그룹 15">
            <a:extLst>
              <a:ext uri="{FF2B5EF4-FFF2-40B4-BE49-F238E27FC236}">
                <a16:creationId xmlns:a16="http://schemas.microsoft.com/office/drawing/2014/main" id="{9F633516-02F6-5B8D-132A-A2C2DEFF3840}"/>
              </a:ext>
            </a:extLst>
          </p:cNvPr>
          <p:cNvGrpSpPr/>
          <p:nvPr/>
        </p:nvGrpSpPr>
        <p:grpSpPr>
          <a:xfrm>
            <a:off x="1828800" y="3075310"/>
            <a:ext cx="7099713" cy="4373877"/>
            <a:chOff x="1968500" y="2743204"/>
            <a:chExt cx="7099713" cy="4373877"/>
          </a:xfrm>
        </p:grpSpPr>
        <p:sp>
          <p:nvSpPr>
            <p:cNvPr id="13" name="TextBox 6">
              <a:extLst>
                <a:ext uri="{FF2B5EF4-FFF2-40B4-BE49-F238E27FC236}">
                  <a16:creationId xmlns:a16="http://schemas.microsoft.com/office/drawing/2014/main" id="{6E1F1D85-8965-899F-4D8E-49E9907EF64B}"/>
                </a:ext>
              </a:extLst>
            </p:cNvPr>
            <p:cNvSpPr txBox="1"/>
            <p:nvPr/>
          </p:nvSpPr>
          <p:spPr>
            <a:xfrm>
              <a:off x="1968500" y="2743204"/>
              <a:ext cx="6374987" cy="660400"/>
            </a:xfrm>
            <a:prstGeom prst="rect">
              <a:avLst/>
            </a:prstGeom>
          </p:spPr>
          <p:txBody>
            <a:bodyPr lIns="0" tIns="0" rIns="0" bIns="0" rtlCol="0" anchor="t"/>
            <a:lstStyle/>
            <a:p>
              <a:pPr lvl="0" algn="l">
                <a:lnSpc>
                  <a:spcPct val="116199"/>
                </a:lnSpc>
              </a:pPr>
              <a:r>
                <a:rPr lang="en-US" altLang="ko-KR" sz="3700" b="0" i="0" u="none" strike="noStrike" dirty="0">
                  <a:solidFill>
                    <a:srgbClr val="000000"/>
                  </a:solidFill>
                  <a:latin typeface="Pretendard Medium"/>
                </a:rPr>
                <a:t>1.</a:t>
              </a:r>
              <a:r>
                <a:rPr lang="ko-KR" altLang="en-US" sz="3700" b="0" i="0" u="none" strike="noStrike" dirty="0">
                  <a:solidFill>
                    <a:srgbClr val="000000"/>
                  </a:solidFill>
                  <a:latin typeface="Pretendard Medium"/>
                </a:rPr>
                <a:t> </a:t>
              </a:r>
              <a:r>
                <a:rPr lang="en-US" sz="3700" b="0" i="0" u="none" strike="noStrike" dirty="0">
                  <a:solidFill>
                    <a:srgbClr val="000000"/>
                  </a:solidFill>
                  <a:latin typeface="Pretendard Medium"/>
                </a:rPr>
                <a:t>Augment the </a:t>
              </a:r>
              <a:r>
                <a:rPr lang="en-US" sz="3700" b="0" i="0" u="none" strike="noStrike" dirty="0">
                  <a:solidFill>
                    <a:srgbClr val="55855B"/>
                  </a:solidFill>
                  <a:latin typeface="Pretendard Medium"/>
                </a:rPr>
                <a:t>entire</a:t>
              </a:r>
              <a:r>
                <a:rPr lang="en-US" sz="3700" b="0" i="0" u="none" strike="noStrike" dirty="0">
                  <a:solidFill>
                    <a:srgbClr val="000000"/>
                  </a:solidFill>
                  <a:latin typeface="Pretendard Medium"/>
                </a:rPr>
                <a:t> dataset</a:t>
              </a:r>
            </a:p>
          </p:txBody>
        </p:sp>
        <p:sp>
          <p:nvSpPr>
            <p:cNvPr id="14" name="TextBox 6">
              <a:extLst>
                <a:ext uri="{FF2B5EF4-FFF2-40B4-BE49-F238E27FC236}">
                  <a16:creationId xmlns:a16="http://schemas.microsoft.com/office/drawing/2014/main" id="{D4A8679B-A997-9D96-833B-CAE380C8273A}"/>
                </a:ext>
              </a:extLst>
            </p:cNvPr>
            <p:cNvSpPr txBox="1"/>
            <p:nvPr/>
          </p:nvSpPr>
          <p:spPr>
            <a:xfrm>
              <a:off x="1968500" y="5862006"/>
              <a:ext cx="7099713" cy="1255075"/>
            </a:xfrm>
            <a:prstGeom prst="rect">
              <a:avLst/>
            </a:prstGeom>
          </p:spPr>
          <p:txBody>
            <a:bodyPr lIns="0" tIns="0" rIns="0" bIns="0" rtlCol="0" anchor="t"/>
            <a:lstStyle/>
            <a:p>
              <a:pPr lvl="0">
                <a:lnSpc>
                  <a:spcPct val="116199"/>
                </a:lnSpc>
              </a:pPr>
              <a:r>
                <a:rPr lang="en-US" altLang="ko-KR" sz="3700" dirty="0">
                  <a:solidFill>
                    <a:srgbClr val="000000"/>
                  </a:solidFill>
                  <a:latin typeface="Pretendard Medium"/>
                </a:rPr>
                <a:t>2</a:t>
              </a:r>
              <a:r>
                <a:rPr lang="en-US" altLang="ko-KR" sz="3700" b="0" i="0" u="none" strike="noStrike" dirty="0">
                  <a:solidFill>
                    <a:srgbClr val="000000"/>
                  </a:solidFill>
                  <a:latin typeface="Pretendard Medium"/>
                </a:rPr>
                <a:t>.</a:t>
              </a:r>
              <a:r>
                <a:rPr lang="ko-KR" altLang="en-US" sz="3700" b="0" i="0" u="none" strike="noStrike" dirty="0">
                  <a:solidFill>
                    <a:srgbClr val="000000"/>
                  </a:solidFill>
                  <a:latin typeface="Pretendard Medium"/>
                </a:rPr>
                <a:t> </a:t>
              </a:r>
              <a:r>
                <a:rPr lang="en-US" sz="3700" b="0" i="0" u="none" strike="noStrike" dirty="0">
                  <a:solidFill>
                    <a:srgbClr val="000000"/>
                  </a:solidFill>
                  <a:latin typeface="Pretendard Medium"/>
                </a:rPr>
                <a:t>Augment only for the </a:t>
              </a:r>
              <a:r>
                <a:rPr lang="en-US" sz="3700" i="0" u="none" strike="noStrike" dirty="0">
                  <a:solidFill>
                    <a:srgbClr val="55855B"/>
                  </a:solidFill>
                  <a:latin typeface="Pretendard Medium"/>
                </a:rPr>
                <a:t>8 labels </a:t>
              </a:r>
            </a:p>
            <a:p>
              <a:pPr lvl="0">
                <a:lnSpc>
                  <a:spcPct val="116199"/>
                </a:lnSpc>
              </a:pPr>
              <a:r>
                <a:rPr lang="en-US" sz="3700" b="0" i="0" u="none" strike="noStrike" dirty="0">
                  <a:solidFill>
                    <a:srgbClr val="000000"/>
                  </a:solidFill>
                  <a:latin typeface="Pretendard Medium"/>
                </a:rPr>
                <a:t>with less than 1,000 utterances </a:t>
              </a:r>
            </a:p>
          </p:txBody>
        </p:sp>
      </p:grpSp>
    </p:spTree>
    <p:extLst>
      <p:ext uri="{BB962C8B-B14F-4D97-AF65-F5344CB8AC3E}">
        <p14:creationId xmlns:p14="http://schemas.microsoft.com/office/powerpoint/2010/main" val="2676638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1E613-AC5A-CB87-410D-A46D19E257F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B53FCD9-6969-CF10-5E71-DC0F7554A1E4}"/>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21483D92-1F61-B2C8-99F7-B27ACDA42ED2}"/>
              </a:ext>
            </a:extLst>
          </p:cNvPr>
          <p:cNvPicPr>
            <a:picLocks noChangeAspect="1"/>
          </p:cNvPicPr>
          <p:nvPr/>
        </p:nvPicPr>
        <p:blipFill>
          <a:blip r:embed="rId2"/>
          <a:stretch>
            <a:fillRect/>
          </a:stretch>
        </p:blipFill>
        <p:spPr>
          <a:xfrm>
            <a:off x="-25400" y="10198100"/>
            <a:ext cx="18338800" cy="101600"/>
          </a:xfrm>
          <a:prstGeom prst="rect">
            <a:avLst/>
          </a:prstGeom>
        </p:spPr>
      </p:pic>
      <p:graphicFrame>
        <p:nvGraphicFramePr>
          <p:cNvPr id="4" name="Table 4">
            <a:extLst>
              <a:ext uri="{FF2B5EF4-FFF2-40B4-BE49-F238E27FC236}">
                <a16:creationId xmlns:a16="http://schemas.microsoft.com/office/drawing/2014/main" id="{63662AD6-0936-B7B4-A320-86262C2312A1}"/>
              </a:ext>
            </a:extLst>
          </p:cNvPr>
          <p:cNvGraphicFramePr>
            <a:graphicFrameLocks noGrp="1"/>
          </p:cNvGraphicFramePr>
          <p:nvPr/>
        </p:nvGraphicFramePr>
        <p:xfrm>
          <a:off x="2914650" y="3473450"/>
          <a:ext cx="12458700" cy="3352800"/>
        </p:xfrm>
        <a:graphic>
          <a:graphicData uri="http://schemas.openxmlformats.org/drawingml/2006/table">
            <a:tbl>
              <a:tblPr/>
              <a:tblGrid>
                <a:gridCol w="3403600">
                  <a:extLst>
                    <a:ext uri="{9D8B030D-6E8A-4147-A177-3AD203B41FA5}">
                      <a16:colId xmlns:a16="http://schemas.microsoft.com/office/drawing/2014/main" val="20000"/>
                    </a:ext>
                  </a:extLst>
                </a:gridCol>
                <a:gridCol w="22606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gridCol w="2222500">
                  <a:extLst>
                    <a:ext uri="{9D8B030D-6E8A-4147-A177-3AD203B41FA5}">
                      <a16:colId xmlns:a16="http://schemas.microsoft.com/office/drawing/2014/main" val="20003"/>
                    </a:ext>
                  </a:extLst>
                </a:gridCol>
                <a:gridCol w="2311400">
                  <a:extLst>
                    <a:ext uri="{9D8B030D-6E8A-4147-A177-3AD203B41FA5}">
                      <a16:colId xmlns:a16="http://schemas.microsoft.com/office/drawing/2014/main" val="20004"/>
                    </a:ext>
                  </a:extLst>
                </a:gridCol>
              </a:tblGrid>
              <a:tr h="1117600">
                <a:tc>
                  <a:txBody>
                    <a:bodyPr/>
                    <a:lstStyle/>
                    <a:p>
                      <a:endParaRPr lang="ko-KR"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a:solidFill>
                            <a:srgbClr val="1F1F1F"/>
                          </a:solidFill>
                          <a:latin typeface="Pretendard Regular"/>
                        </a:rPr>
                        <a:t>Test Acc</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a:solidFill>
                            <a:srgbClr val="1F1F1F"/>
                          </a:solidFill>
                          <a:latin typeface="Pretendard Regular"/>
                        </a:rPr>
                        <a:t>F1-score</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a:solidFill>
                            <a:srgbClr val="1F1F1F"/>
                          </a:solidFill>
                          <a:latin typeface="Pretendard Regular"/>
                        </a:rPr>
                        <a:t>Precision</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a:solidFill>
                            <a:srgbClr val="1F1F1F"/>
                          </a:solidFill>
                          <a:latin typeface="Pretendard Regular"/>
                        </a:rPr>
                        <a:t>Recall</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extLst>
                  <a:ext uri="{0D108BD9-81ED-4DB2-BD59-A6C34878D82A}">
                    <a16:rowId xmlns:a16="http://schemas.microsoft.com/office/drawing/2014/main" val="10000"/>
                  </a:ext>
                </a:extLst>
              </a:tr>
              <a:tr h="1117600">
                <a:tc>
                  <a:txBody>
                    <a:bodyPr/>
                    <a:lstStyle/>
                    <a:p>
                      <a:pPr lvl="0" algn="ctr">
                        <a:lnSpc>
                          <a:spcPct val="116199"/>
                        </a:lnSpc>
                        <a:defRPr/>
                      </a:pPr>
                      <a:r>
                        <a:rPr lang="en-US" sz="3000" b="0" i="0" u="none" strike="noStrike" dirty="0">
                          <a:solidFill>
                            <a:srgbClr val="1F1F1F"/>
                          </a:solidFill>
                          <a:latin typeface="Pretendard Regular"/>
                        </a:rPr>
                        <a:t>Entire dataset</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dirty="0">
                          <a:solidFill>
                            <a:srgbClr val="1F1F1F"/>
                          </a:solidFill>
                          <a:latin typeface="Pretendard Regular"/>
                        </a:rPr>
                        <a:t>0.868</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dirty="0">
                          <a:solidFill>
                            <a:srgbClr val="1F1F1F"/>
                          </a:solidFill>
                          <a:latin typeface="Pretendard Regular"/>
                        </a:rPr>
                        <a:t>0.868</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dirty="0">
                          <a:solidFill>
                            <a:srgbClr val="1F1F1F"/>
                          </a:solidFill>
                          <a:latin typeface="Pretendard Regular"/>
                        </a:rPr>
                        <a:t>0.868</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dirty="0">
                          <a:solidFill>
                            <a:srgbClr val="1F1F1F"/>
                          </a:solidFill>
                          <a:latin typeface="Pretendard Regular"/>
                        </a:rPr>
                        <a:t>0.868</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extLst>
                  <a:ext uri="{0D108BD9-81ED-4DB2-BD59-A6C34878D82A}">
                    <a16:rowId xmlns:a16="http://schemas.microsoft.com/office/drawing/2014/main" val="10001"/>
                  </a:ext>
                </a:extLst>
              </a:tr>
              <a:tr h="1117600">
                <a:tc>
                  <a:txBody>
                    <a:bodyPr/>
                    <a:lstStyle/>
                    <a:p>
                      <a:pPr lvl="0" algn="ctr">
                        <a:lnSpc>
                          <a:spcPct val="116199"/>
                        </a:lnSpc>
                        <a:defRPr/>
                      </a:pPr>
                      <a:r>
                        <a:rPr lang="en-US" sz="3000" b="0" i="0" u="none" strike="noStrike" dirty="0">
                          <a:solidFill>
                            <a:srgbClr val="1F1F1F"/>
                          </a:solidFill>
                          <a:latin typeface="Pretendard Regular"/>
                        </a:rPr>
                        <a:t> Only 8 labels</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a:solidFill>
                            <a:srgbClr val="1F1F1F"/>
                          </a:solidFill>
                          <a:latin typeface="Pretendard Regular"/>
                        </a:rPr>
                        <a:t>0.876</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a:solidFill>
                            <a:srgbClr val="1F1F1F"/>
                          </a:solidFill>
                          <a:latin typeface="Pretendard Regular"/>
                        </a:rPr>
                        <a:t>0.855</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a:solidFill>
                            <a:srgbClr val="1F1F1F"/>
                          </a:solidFill>
                          <a:latin typeface="Pretendard Regular"/>
                        </a:rPr>
                        <a:t>0.856</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tc>
                  <a:txBody>
                    <a:bodyPr/>
                    <a:lstStyle/>
                    <a:p>
                      <a:pPr lvl="0" algn="ctr">
                        <a:lnSpc>
                          <a:spcPct val="116199"/>
                        </a:lnSpc>
                        <a:defRPr/>
                      </a:pPr>
                      <a:r>
                        <a:rPr lang="en-US" sz="3000" b="0" i="0" u="none" strike="noStrike" dirty="0">
                          <a:solidFill>
                            <a:srgbClr val="1F1F1F"/>
                          </a:solidFill>
                          <a:latin typeface="Pretendard Regular"/>
                        </a:rPr>
                        <a:t>0.856</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5" name="TextBox 5">
            <a:extLst>
              <a:ext uri="{FF2B5EF4-FFF2-40B4-BE49-F238E27FC236}">
                <a16:creationId xmlns:a16="http://schemas.microsoft.com/office/drawing/2014/main" id="{9FA21F08-44E0-A7B1-74AC-B8389A8C9821}"/>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4EADBC00-8FD7-5EBD-8758-C9EF706B2037}"/>
              </a:ext>
            </a:extLst>
          </p:cNvPr>
          <p:cNvSpPr txBox="1"/>
          <p:nvPr/>
        </p:nvSpPr>
        <p:spPr>
          <a:xfrm>
            <a:off x="762000" y="660400"/>
            <a:ext cx="90551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altLang="ko-KR" sz="3500" b="1" i="0" u="none" strike="noStrike" spc="100" dirty="0">
                <a:solidFill>
                  <a:srgbClr val="55855B"/>
                </a:solidFill>
                <a:latin typeface="Pretendard Bold"/>
              </a:rPr>
              <a:t>2</a:t>
            </a:r>
            <a:r>
              <a:rPr lang="en-US" sz="3500" b="1" i="0" u="none" strike="noStrike" spc="100" dirty="0">
                <a:solidFill>
                  <a:srgbClr val="55855B"/>
                </a:solidFill>
                <a:latin typeface="Pretendard Bold"/>
              </a:rPr>
              <a:t>. </a:t>
            </a:r>
            <a:r>
              <a:rPr lang="en-US" sz="3500" b="1" spc="100" dirty="0">
                <a:solidFill>
                  <a:srgbClr val="55855B"/>
                </a:solidFill>
                <a:latin typeface="Pretendard Bold"/>
              </a:rPr>
              <a:t>Progress</a:t>
            </a:r>
            <a:r>
              <a:rPr lang="en-US" sz="3500" b="1" i="0" u="none" strike="noStrike" spc="100" dirty="0">
                <a:solidFill>
                  <a:srgbClr val="55855B"/>
                </a:solidFill>
                <a:latin typeface="Pretendard Bold"/>
              </a:rPr>
              <a:t> </a:t>
            </a:r>
            <a:r>
              <a:rPr lang="en-US" sz="3500" b="0" i="0" u="none" strike="noStrike" spc="100" dirty="0">
                <a:solidFill>
                  <a:srgbClr val="55855B"/>
                </a:solidFill>
                <a:latin typeface="Pretendard Bold"/>
              </a:rPr>
              <a:t>– </a:t>
            </a:r>
            <a:r>
              <a:rPr lang="en-US" altLang="ko-KR" sz="3500" b="1" i="0" u="none" strike="noStrike" spc="100" dirty="0">
                <a:solidFill>
                  <a:srgbClr val="55855B"/>
                </a:solidFill>
                <a:latin typeface="Pretendard Bold"/>
              </a:rPr>
              <a:t>[AI] </a:t>
            </a:r>
            <a:r>
              <a:rPr lang="en-US" sz="3500" b="0" i="0" u="none" strike="noStrike" spc="100" dirty="0">
                <a:solidFill>
                  <a:srgbClr val="55855B"/>
                </a:solidFill>
                <a:latin typeface="Pretendard Bold"/>
              </a:rPr>
              <a:t> </a:t>
            </a:r>
            <a:r>
              <a:rPr lang="en-US" altLang="ko-KR" sz="3500" b="1" i="0" u="none" strike="noStrike" spc="100" dirty="0">
                <a:solidFill>
                  <a:srgbClr val="55855B"/>
                </a:solidFill>
                <a:latin typeface="Pretendard Bold"/>
              </a:rPr>
              <a:t>Evaluation Metrics</a:t>
            </a:r>
            <a:endParaRPr lang="en-US" sz="3500" b="0" i="0" u="none" strike="noStrike" spc="100" dirty="0">
              <a:solidFill>
                <a:srgbClr val="55855B"/>
              </a:solidFill>
              <a:latin typeface="Pretendard Bold"/>
            </a:endParaRPr>
          </a:p>
        </p:txBody>
      </p:sp>
    </p:spTree>
    <p:extLst>
      <p:ext uri="{BB962C8B-B14F-4D97-AF65-F5344CB8AC3E}">
        <p14:creationId xmlns:p14="http://schemas.microsoft.com/office/powerpoint/2010/main" val="3544888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A529D-77A8-11DC-9783-9F014ADCE04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6892E57-51F4-CB40-6E6C-6F9DF1235A87}"/>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6DDE66C7-ED5D-5E01-27E8-F5DA16B67CD3}"/>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922BDDC0-23EA-C435-9FD5-2B4B08CDE5CE}"/>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F6E1FF8A-7093-95DE-299E-6103F292D911}"/>
              </a:ext>
            </a:extLst>
          </p:cNvPr>
          <p:cNvSpPr txBox="1"/>
          <p:nvPr/>
        </p:nvSpPr>
        <p:spPr>
          <a:xfrm>
            <a:off x="762000" y="660400"/>
            <a:ext cx="96012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altLang="ko-KR" sz="3500" b="1" spc="100" dirty="0">
                <a:solidFill>
                  <a:srgbClr val="55855B"/>
                </a:solidFill>
                <a:latin typeface="Pretendard Bold"/>
              </a:rPr>
              <a:t>2</a:t>
            </a:r>
            <a:r>
              <a:rPr lang="en-US" sz="3500" b="1" i="0" u="none" strike="noStrike" spc="100" dirty="0">
                <a:solidFill>
                  <a:srgbClr val="55855B"/>
                </a:solidFill>
                <a:latin typeface="Pretendard Bold"/>
              </a:rPr>
              <a:t>. </a:t>
            </a:r>
            <a:r>
              <a:rPr lang="en-US" sz="3500" b="1" spc="100" dirty="0">
                <a:solidFill>
                  <a:srgbClr val="55855B"/>
                </a:solidFill>
                <a:latin typeface="Pretendard Bold"/>
              </a:rPr>
              <a:t>Progress - </a:t>
            </a:r>
            <a:r>
              <a:rPr lang="en-US" altLang="ko-KR" sz="3500" b="1" i="0" u="none" strike="noStrike" spc="100" dirty="0">
                <a:solidFill>
                  <a:srgbClr val="55855B"/>
                </a:solidFill>
                <a:latin typeface="Pretendard Bold"/>
              </a:rPr>
              <a:t>[AI] Hyperparameter</a:t>
            </a:r>
            <a:r>
              <a:rPr lang="ko-KR" altLang="en-US" sz="3500" b="1" i="0" u="none" strike="noStrike" spc="100" dirty="0">
                <a:solidFill>
                  <a:srgbClr val="55855B"/>
                </a:solidFill>
                <a:latin typeface="Pretendard Bold"/>
              </a:rPr>
              <a:t> </a:t>
            </a:r>
            <a:r>
              <a:rPr lang="en-US" altLang="ko-KR" sz="3500" b="1" i="0" u="none" strike="noStrike" spc="100" dirty="0">
                <a:solidFill>
                  <a:srgbClr val="55855B"/>
                </a:solidFill>
                <a:latin typeface="Pretendard Bold"/>
              </a:rPr>
              <a:t>T</a:t>
            </a:r>
            <a:r>
              <a:rPr lang="en-US" altLang="ko-KR" sz="3500" b="1" spc="100" dirty="0">
                <a:solidFill>
                  <a:srgbClr val="55855B"/>
                </a:solidFill>
                <a:latin typeface="Pretendard Bold"/>
              </a:rPr>
              <a:t>uning</a:t>
            </a:r>
            <a:endParaRPr lang="en-US" sz="3500" b="0" i="0" u="none" strike="noStrike" spc="100" dirty="0">
              <a:solidFill>
                <a:srgbClr val="55855B"/>
              </a:solidFill>
              <a:latin typeface="Pretendard Bold"/>
            </a:endParaRPr>
          </a:p>
        </p:txBody>
      </p:sp>
      <p:grpSp>
        <p:nvGrpSpPr>
          <p:cNvPr id="19" name="그룹 18">
            <a:extLst>
              <a:ext uri="{FF2B5EF4-FFF2-40B4-BE49-F238E27FC236}">
                <a16:creationId xmlns:a16="http://schemas.microsoft.com/office/drawing/2014/main" id="{75B08B0E-997C-BAA6-6A0D-40EB959AC74C}"/>
              </a:ext>
            </a:extLst>
          </p:cNvPr>
          <p:cNvGrpSpPr/>
          <p:nvPr/>
        </p:nvGrpSpPr>
        <p:grpSpPr>
          <a:xfrm>
            <a:off x="2362200" y="3009900"/>
            <a:ext cx="13563600" cy="2413000"/>
            <a:chOff x="2362200" y="3162300"/>
            <a:chExt cx="13563600" cy="2413000"/>
          </a:xfrm>
        </p:grpSpPr>
        <p:sp>
          <p:nvSpPr>
            <p:cNvPr id="12" name="TextBox 10">
              <a:extLst>
                <a:ext uri="{FF2B5EF4-FFF2-40B4-BE49-F238E27FC236}">
                  <a16:creationId xmlns:a16="http://schemas.microsoft.com/office/drawing/2014/main" id="{BCC6EE8F-DAC7-8D92-84CA-E1187D19B7DA}"/>
                </a:ext>
              </a:extLst>
            </p:cNvPr>
            <p:cNvSpPr txBox="1"/>
            <p:nvPr/>
          </p:nvSpPr>
          <p:spPr>
            <a:xfrm>
              <a:off x="2362200" y="3162300"/>
              <a:ext cx="4800600" cy="533400"/>
            </a:xfrm>
            <a:prstGeom prst="rect">
              <a:avLst/>
            </a:prstGeom>
          </p:spPr>
          <p:txBody>
            <a:bodyPr lIns="0" tIns="0" rIns="0" bIns="0" rtlCol="0" anchor="t"/>
            <a:lstStyle/>
            <a:p>
              <a:pPr lvl="0" algn="ctr">
                <a:lnSpc>
                  <a:spcPct val="116199"/>
                </a:lnSpc>
              </a:pPr>
              <a:r>
                <a:rPr lang="en-US" altLang="ko-KR" sz="3000" dirty="0">
                  <a:solidFill>
                    <a:srgbClr val="000000"/>
                  </a:solidFill>
                  <a:latin typeface="Pretendard Medium"/>
                </a:rPr>
                <a:t>Learning</a:t>
              </a:r>
              <a:r>
                <a:rPr lang="ko-KR" altLang="en-US" sz="3000" dirty="0">
                  <a:solidFill>
                    <a:srgbClr val="000000"/>
                  </a:solidFill>
                  <a:latin typeface="Pretendard Medium"/>
                </a:rPr>
                <a:t> </a:t>
              </a:r>
              <a:r>
                <a:rPr lang="en-US" altLang="ko-KR" sz="3000" dirty="0">
                  <a:solidFill>
                    <a:srgbClr val="000000"/>
                  </a:solidFill>
                  <a:latin typeface="Pretendard Medium"/>
                </a:rPr>
                <a:t>rate: [5e-5, 3e-5]</a:t>
              </a:r>
            </a:p>
            <a:p>
              <a:pPr lvl="0" algn="ctr">
                <a:lnSpc>
                  <a:spcPct val="116199"/>
                </a:lnSpc>
              </a:pPr>
              <a:r>
                <a:rPr lang="en-US" altLang="ko-KR" sz="3000" b="0" i="0" u="none" strike="noStrike" dirty="0">
                  <a:solidFill>
                    <a:srgbClr val="000000"/>
                  </a:solidFill>
                  <a:latin typeface="Pretendard Medium"/>
                </a:rPr>
                <a:t>Batch</a:t>
              </a:r>
              <a:r>
                <a:rPr lang="ko-KR" altLang="en-US" sz="3000" b="0" i="0" u="none" strike="noStrike" dirty="0">
                  <a:solidFill>
                    <a:srgbClr val="000000"/>
                  </a:solidFill>
                  <a:latin typeface="Pretendard Medium"/>
                </a:rPr>
                <a:t> </a:t>
              </a:r>
              <a:r>
                <a:rPr lang="en-US" altLang="ko-KR" sz="3000" b="0" i="0" u="none" strike="noStrike" dirty="0">
                  <a:solidFill>
                    <a:srgbClr val="000000"/>
                  </a:solidFill>
                  <a:latin typeface="Pretendard Medium"/>
                </a:rPr>
                <a:t>size: [16, 32]</a:t>
              </a:r>
              <a:endParaRPr lang="en-US" altLang="ko-KR" sz="3000" dirty="0">
                <a:solidFill>
                  <a:srgbClr val="000000"/>
                </a:solidFill>
                <a:latin typeface="Pretendard Medium"/>
              </a:endParaRPr>
            </a:p>
            <a:p>
              <a:pPr lvl="0" algn="ctr">
                <a:lnSpc>
                  <a:spcPct val="116199"/>
                </a:lnSpc>
              </a:pPr>
              <a:r>
                <a:rPr lang="en-US" altLang="ko-KR" sz="3000" b="0" i="0" u="none" strike="noStrike" dirty="0">
                  <a:solidFill>
                    <a:srgbClr val="000000"/>
                  </a:solidFill>
                  <a:latin typeface="Pretendard Medium"/>
                </a:rPr>
                <a:t>Warmup</a:t>
              </a:r>
              <a:r>
                <a:rPr lang="ko-KR" altLang="en-US" sz="3000" b="0" i="0" u="none" strike="noStrike" dirty="0">
                  <a:solidFill>
                    <a:srgbClr val="000000"/>
                  </a:solidFill>
                  <a:latin typeface="Pretendard Medium"/>
                </a:rPr>
                <a:t> </a:t>
              </a:r>
              <a:r>
                <a:rPr lang="en-US" altLang="ko-KR" sz="3000" b="0" i="0" u="none" strike="noStrike" dirty="0">
                  <a:solidFill>
                    <a:srgbClr val="000000"/>
                  </a:solidFill>
                  <a:latin typeface="Pretendard Medium"/>
                </a:rPr>
                <a:t>r</a:t>
              </a:r>
              <a:r>
                <a:rPr lang="en-US" altLang="ko-KR" sz="3000" dirty="0">
                  <a:solidFill>
                    <a:srgbClr val="000000"/>
                  </a:solidFill>
                  <a:latin typeface="Pretendard Medium"/>
                </a:rPr>
                <a:t>atio: [0.1, 0.2] </a:t>
              </a:r>
            </a:p>
            <a:p>
              <a:pPr lvl="0" algn="ctr">
                <a:lnSpc>
                  <a:spcPct val="116199"/>
                </a:lnSpc>
              </a:pPr>
              <a:r>
                <a:rPr lang="en-US" altLang="ko-KR" sz="3000" dirty="0">
                  <a:solidFill>
                    <a:srgbClr val="000000"/>
                  </a:solidFill>
                  <a:latin typeface="Pretendard Medium"/>
                </a:rPr>
                <a:t>Dropout rate: 0.1</a:t>
              </a:r>
            </a:p>
            <a:p>
              <a:pPr lvl="0" algn="ctr">
                <a:lnSpc>
                  <a:spcPct val="116199"/>
                </a:lnSpc>
              </a:pPr>
              <a:r>
                <a:rPr lang="en-US" altLang="ko-KR" sz="3000" dirty="0">
                  <a:solidFill>
                    <a:srgbClr val="000000"/>
                  </a:solidFill>
                  <a:latin typeface="Pretendard Medium"/>
                </a:rPr>
                <a:t>E</a:t>
              </a:r>
              <a:r>
                <a:rPr lang="en-US" altLang="ko-KR" sz="3000" b="0" i="0" u="none" strike="noStrike" dirty="0">
                  <a:solidFill>
                    <a:srgbClr val="000000"/>
                  </a:solidFill>
                  <a:latin typeface="Pretendard Medium"/>
                </a:rPr>
                <a:t>pochs: 10</a:t>
              </a:r>
            </a:p>
            <a:p>
              <a:pPr lvl="0" algn="ctr">
                <a:lnSpc>
                  <a:spcPct val="116199"/>
                </a:lnSpc>
              </a:pPr>
              <a:r>
                <a:rPr lang="en-US" altLang="ko-KR" sz="3000" dirty="0">
                  <a:solidFill>
                    <a:srgbClr val="000000"/>
                  </a:solidFill>
                  <a:latin typeface="Pretendard Medium"/>
                </a:rPr>
                <a:t>Max</a:t>
              </a:r>
              <a:r>
                <a:rPr lang="ko-KR" altLang="en-US" sz="3000" dirty="0">
                  <a:solidFill>
                    <a:srgbClr val="000000"/>
                  </a:solidFill>
                  <a:latin typeface="Pretendard Medium"/>
                </a:rPr>
                <a:t> </a:t>
              </a:r>
              <a:r>
                <a:rPr lang="en-US" altLang="ko-KR" sz="3000" dirty="0">
                  <a:solidFill>
                    <a:srgbClr val="000000"/>
                  </a:solidFill>
                  <a:latin typeface="Pretendard Medium"/>
                </a:rPr>
                <a:t>grad norm: 1</a:t>
              </a:r>
            </a:p>
            <a:p>
              <a:pPr lvl="0" algn="ctr">
                <a:lnSpc>
                  <a:spcPct val="116199"/>
                </a:lnSpc>
              </a:pPr>
              <a:r>
                <a:rPr lang="en-US" sz="3000" b="0" i="0" u="none" strike="noStrike" dirty="0">
                  <a:solidFill>
                    <a:srgbClr val="000000"/>
                  </a:solidFill>
                  <a:latin typeface="Pretendard Medium"/>
                </a:rPr>
                <a:t>Log</a:t>
              </a:r>
              <a:r>
                <a:rPr lang="en-US" sz="3000" dirty="0">
                  <a:solidFill>
                    <a:srgbClr val="000000"/>
                  </a:solidFill>
                  <a:latin typeface="Pretendard Medium"/>
                </a:rPr>
                <a:t> interval: 200</a:t>
              </a:r>
            </a:p>
            <a:p>
              <a:pPr lvl="0" algn="ctr">
                <a:lnSpc>
                  <a:spcPct val="116199"/>
                </a:lnSpc>
              </a:pPr>
              <a:r>
                <a:rPr lang="en-US" sz="3000" dirty="0">
                  <a:solidFill>
                    <a:srgbClr val="000000"/>
                  </a:solidFill>
                  <a:latin typeface="Pretendard Medium"/>
                </a:rPr>
                <a:t>Max length: 512</a:t>
              </a:r>
              <a:endParaRPr lang="en-US" sz="3000" b="0" i="0" u="none" strike="noStrike" dirty="0">
                <a:solidFill>
                  <a:srgbClr val="000000"/>
                </a:solidFill>
                <a:latin typeface="Pretendard Medium"/>
              </a:endParaRPr>
            </a:p>
          </p:txBody>
        </p:sp>
        <p:pic>
          <p:nvPicPr>
            <p:cNvPr id="14" name="Picture 8">
              <a:extLst>
                <a:ext uri="{FF2B5EF4-FFF2-40B4-BE49-F238E27FC236}">
                  <a16:creationId xmlns:a16="http://schemas.microsoft.com/office/drawing/2014/main" id="{4E561D5C-98B1-F437-5E00-3F80A5A56195}"/>
                </a:ext>
              </a:extLst>
            </p:cNvPr>
            <p:cNvPicPr>
              <a:picLocks noChangeAspect="1"/>
            </p:cNvPicPr>
            <p:nvPr/>
          </p:nvPicPr>
          <p:blipFill>
            <a:blip r:embed="rId3"/>
            <a:stretch>
              <a:fillRect/>
            </a:stretch>
          </p:blipFill>
          <p:spPr>
            <a:xfrm>
              <a:off x="8699500" y="5016500"/>
              <a:ext cx="889000" cy="558800"/>
            </a:xfrm>
            <a:prstGeom prst="rect">
              <a:avLst/>
            </a:prstGeom>
          </p:spPr>
        </p:pic>
        <p:sp>
          <p:nvSpPr>
            <p:cNvPr id="15" name="TextBox 10">
              <a:extLst>
                <a:ext uri="{FF2B5EF4-FFF2-40B4-BE49-F238E27FC236}">
                  <a16:creationId xmlns:a16="http://schemas.microsoft.com/office/drawing/2014/main" id="{70594D78-27E6-BF07-C50D-DCE61DD7D13D}"/>
                </a:ext>
              </a:extLst>
            </p:cNvPr>
            <p:cNvSpPr txBox="1"/>
            <p:nvPr/>
          </p:nvSpPr>
          <p:spPr>
            <a:xfrm>
              <a:off x="11125200" y="3162300"/>
              <a:ext cx="4800600" cy="533400"/>
            </a:xfrm>
            <a:prstGeom prst="rect">
              <a:avLst/>
            </a:prstGeom>
          </p:spPr>
          <p:txBody>
            <a:bodyPr lIns="0" tIns="0" rIns="0" bIns="0" rtlCol="0" anchor="t"/>
            <a:lstStyle/>
            <a:p>
              <a:pPr lvl="0" algn="ctr">
                <a:lnSpc>
                  <a:spcPct val="116199"/>
                </a:lnSpc>
              </a:pPr>
              <a:r>
                <a:rPr lang="en-US" altLang="ko-KR" sz="3000" dirty="0">
                  <a:solidFill>
                    <a:srgbClr val="000000"/>
                  </a:solidFill>
                  <a:latin typeface="Pretendard Medium"/>
                </a:rPr>
                <a:t>Learning</a:t>
              </a:r>
              <a:r>
                <a:rPr lang="ko-KR" altLang="en-US" sz="3000" dirty="0">
                  <a:solidFill>
                    <a:srgbClr val="000000"/>
                  </a:solidFill>
                  <a:latin typeface="Pretendard Medium"/>
                </a:rPr>
                <a:t> </a:t>
              </a:r>
              <a:r>
                <a:rPr lang="en-US" altLang="ko-KR" sz="3000" dirty="0">
                  <a:solidFill>
                    <a:srgbClr val="000000"/>
                  </a:solidFill>
                  <a:latin typeface="Pretendard Medium"/>
                </a:rPr>
                <a:t>rate: 5e-5</a:t>
              </a:r>
            </a:p>
            <a:p>
              <a:pPr lvl="0" algn="ctr">
                <a:lnSpc>
                  <a:spcPct val="116199"/>
                </a:lnSpc>
              </a:pPr>
              <a:r>
                <a:rPr lang="en-US" altLang="ko-KR" sz="3000" b="0" i="0" u="none" strike="noStrike" dirty="0">
                  <a:solidFill>
                    <a:srgbClr val="000000"/>
                  </a:solidFill>
                  <a:latin typeface="Pretendard Medium"/>
                </a:rPr>
                <a:t>Batch</a:t>
              </a:r>
              <a:r>
                <a:rPr lang="ko-KR" altLang="en-US" sz="3000" b="0" i="0" u="none" strike="noStrike" dirty="0">
                  <a:solidFill>
                    <a:srgbClr val="000000"/>
                  </a:solidFill>
                  <a:latin typeface="Pretendard Medium"/>
                </a:rPr>
                <a:t> </a:t>
              </a:r>
              <a:r>
                <a:rPr lang="en-US" altLang="ko-KR" sz="3000" b="0" i="0" u="none" strike="noStrike" dirty="0">
                  <a:solidFill>
                    <a:srgbClr val="000000"/>
                  </a:solidFill>
                  <a:latin typeface="Pretendard Medium"/>
                </a:rPr>
                <a:t>size: 16</a:t>
              </a:r>
              <a:endParaRPr lang="en-US" altLang="ko-KR" sz="3000" dirty="0">
                <a:solidFill>
                  <a:srgbClr val="000000"/>
                </a:solidFill>
                <a:latin typeface="Pretendard Medium"/>
              </a:endParaRPr>
            </a:p>
            <a:p>
              <a:pPr lvl="0" algn="ctr">
                <a:lnSpc>
                  <a:spcPct val="116199"/>
                </a:lnSpc>
              </a:pPr>
              <a:r>
                <a:rPr lang="en-US" altLang="ko-KR" sz="3000" b="0" i="0" u="none" strike="noStrike" dirty="0">
                  <a:solidFill>
                    <a:srgbClr val="000000"/>
                  </a:solidFill>
                  <a:latin typeface="Pretendard Medium"/>
                </a:rPr>
                <a:t>Warmup</a:t>
              </a:r>
              <a:r>
                <a:rPr lang="ko-KR" altLang="en-US" sz="3000" b="0" i="0" u="none" strike="noStrike" dirty="0">
                  <a:solidFill>
                    <a:srgbClr val="000000"/>
                  </a:solidFill>
                  <a:latin typeface="Pretendard Medium"/>
                </a:rPr>
                <a:t> </a:t>
              </a:r>
              <a:r>
                <a:rPr lang="en-US" altLang="ko-KR" sz="3000" b="0" i="0" u="none" strike="noStrike" dirty="0">
                  <a:solidFill>
                    <a:srgbClr val="000000"/>
                  </a:solidFill>
                  <a:latin typeface="Pretendard Medium"/>
                </a:rPr>
                <a:t>r</a:t>
              </a:r>
              <a:r>
                <a:rPr lang="en-US" altLang="ko-KR" sz="3000" dirty="0">
                  <a:solidFill>
                    <a:srgbClr val="000000"/>
                  </a:solidFill>
                  <a:latin typeface="Pretendard Medium"/>
                </a:rPr>
                <a:t>atio: 0.2</a:t>
              </a:r>
            </a:p>
            <a:p>
              <a:pPr lvl="0" algn="ctr">
                <a:lnSpc>
                  <a:spcPct val="116199"/>
                </a:lnSpc>
              </a:pPr>
              <a:r>
                <a:rPr lang="en-US" altLang="ko-KR" sz="3000" dirty="0">
                  <a:solidFill>
                    <a:srgbClr val="000000"/>
                  </a:solidFill>
                  <a:latin typeface="Pretendard Medium"/>
                </a:rPr>
                <a:t>Dropout rate: 0.1</a:t>
              </a:r>
            </a:p>
            <a:p>
              <a:pPr lvl="0" algn="ctr">
                <a:lnSpc>
                  <a:spcPct val="116199"/>
                </a:lnSpc>
              </a:pPr>
              <a:r>
                <a:rPr lang="en-US" altLang="ko-KR" sz="3000" dirty="0">
                  <a:solidFill>
                    <a:srgbClr val="000000"/>
                  </a:solidFill>
                  <a:latin typeface="Pretendard Medium"/>
                </a:rPr>
                <a:t>E</a:t>
              </a:r>
              <a:r>
                <a:rPr lang="en-US" altLang="ko-KR" sz="3000" b="0" i="0" u="none" strike="noStrike" dirty="0">
                  <a:solidFill>
                    <a:srgbClr val="000000"/>
                  </a:solidFill>
                  <a:latin typeface="Pretendard Medium"/>
                </a:rPr>
                <a:t>pochs: 10</a:t>
              </a:r>
            </a:p>
            <a:p>
              <a:pPr lvl="0" algn="ctr">
                <a:lnSpc>
                  <a:spcPct val="116199"/>
                </a:lnSpc>
              </a:pPr>
              <a:r>
                <a:rPr lang="en-US" altLang="ko-KR" sz="3000" dirty="0">
                  <a:solidFill>
                    <a:srgbClr val="000000"/>
                  </a:solidFill>
                  <a:latin typeface="Pretendard Medium"/>
                </a:rPr>
                <a:t>Max</a:t>
              </a:r>
              <a:r>
                <a:rPr lang="ko-KR" altLang="en-US" sz="3000" dirty="0">
                  <a:solidFill>
                    <a:srgbClr val="000000"/>
                  </a:solidFill>
                  <a:latin typeface="Pretendard Medium"/>
                </a:rPr>
                <a:t> </a:t>
              </a:r>
              <a:r>
                <a:rPr lang="en-US" altLang="ko-KR" sz="3000" dirty="0">
                  <a:solidFill>
                    <a:srgbClr val="000000"/>
                  </a:solidFill>
                  <a:latin typeface="Pretendard Medium"/>
                </a:rPr>
                <a:t>grad norm: 1</a:t>
              </a:r>
            </a:p>
            <a:p>
              <a:pPr lvl="0" algn="ctr">
                <a:lnSpc>
                  <a:spcPct val="116199"/>
                </a:lnSpc>
              </a:pPr>
              <a:r>
                <a:rPr lang="en-US" sz="3000" b="0" i="0" u="none" strike="noStrike" dirty="0">
                  <a:solidFill>
                    <a:srgbClr val="000000"/>
                  </a:solidFill>
                  <a:latin typeface="Pretendard Medium"/>
                </a:rPr>
                <a:t>Log</a:t>
              </a:r>
              <a:r>
                <a:rPr lang="en-US" sz="3000" dirty="0">
                  <a:solidFill>
                    <a:srgbClr val="000000"/>
                  </a:solidFill>
                  <a:latin typeface="Pretendard Medium"/>
                </a:rPr>
                <a:t> interval: 200</a:t>
              </a:r>
            </a:p>
            <a:p>
              <a:pPr lvl="0" algn="ctr">
                <a:lnSpc>
                  <a:spcPct val="116199"/>
                </a:lnSpc>
              </a:pPr>
              <a:r>
                <a:rPr lang="en-US" sz="3000" dirty="0">
                  <a:solidFill>
                    <a:srgbClr val="000000"/>
                  </a:solidFill>
                  <a:latin typeface="Pretendard Medium"/>
                </a:rPr>
                <a:t>Max length: 512</a:t>
              </a:r>
              <a:endParaRPr lang="en-US" sz="3000" b="0" i="0" u="none" strike="noStrike" dirty="0">
                <a:solidFill>
                  <a:srgbClr val="000000"/>
                </a:solidFill>
                <a:latin typeface="Pretendard Medium"/>
              </a:endParaRPr>
            </a:p>
          </p:txBody>
        </p:sp>
      </p:grpSp>
    </p:spTree>
    <p:extLst>
      <p:ext uri="{BB962C8B-B14F-4D97-AF65-F5344CB8AC3E}">
        <p14:creationId xmlns:p14="http://schemas.microsoft.com/office/powerpoint/2010/main" val="2869302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042F4-ACA2-13BB-D4A8-C7F147319E8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3D6C69E-C9CC-B11D-B186-0BC30FC621E7}"/>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CE65EA7B-28EF-D6B2-6104-9D3D9051FE07}"/>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6BDF4F36-8E02-A3FB-6963-5F7BEF0B72C1}"/>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8B65832B-79D4-9B4A-23B6-413BAEB8B34D}"/>
              </a:ext>
            </a:extLst>
          </p:cNvPr>
          <p:cNvSpPr txBox="1"/>
          <p:nvPr/>
        </p:nvSpPr>
        <p:spPr>
          <a:xfrm>
            <a:off x="762000" y="660400"/>
            <a:ext cx="8432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3</a:t>
            </a:r>
            <a:r>
              <a:rPr lang="en-US" sz="3500" b="1" i="0" u="none" strike="noStrike" spc="100" dirty="0">
                <a:solidFill>
                  <a:srgbClr val="55855B"/>
                </a:solidFill>
                <a:latin typeface="Pretendard Bold"/>
              </a:rPr>
              <a:t>. Progress - </a:t>
            </a:r>
            <a:r>
              <a:rPr lang="en-US" altLang="ko-KR" sz="3500" b="1" i="0" u="none" strike="noStrike" spc="100" dirty="0">
                <a:solidFill>
                  <a:srgbClr val="55855B"/>
                </a:solidFill>
                <a:latin typeface="Pretendard Bold"/>
              </a:rPr>
              <a:t>[AI] </a:t>
            </a:r>
            <a:r>
              <a:rPr lang="en-US" sz="3500" b="1" spc="100" dirty="0">
                <a:solidFill>
                  <a:srgbClr val="55855B"/>
                </a:solidFill>
                <a:latin typeface="Pretendard Bold"/>
              </a:rPr>
              <a:t>Model Serving</a:t>
            </a:r>
            <a:endParaRPr lang="en-US" sz="3500" b="0" i="0" u="none" strike="noStrike" spc="100" dirty="0">
              <a:solidFill>
                <a:srgbClr val="55855B"/>
              </a:solidFill>
              <a:latin typeface="Pretendard Bold"/>
            </a:endParaRPr>
          </a:p>
        </p:txBody>
      </p:sp>
      <p:pic>
        <p:nvPicPr>
          <p:cNvPr id="1026" name="Picture 2">
            <a:extLst>
              <a:ext uri="{FF2B5EF4-FFF2-40B4-BE49-F238E27FC236}">
                <a16:creationId xmlns:a16="http://schemas.microsoft.com/office/drawing/2014/main" id="{B54E9F7F-8FEF-7B0F-164F-D206117FF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364118"/>
            <a:ext cx="4724400" cy="1854327"/>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94A67431-0B76-3EEA-376F-453B2942AB55}"/>
              </a:ext>
            </a:extLst>
          </p:cNvPr>
          <p:cNvPicPr>
            <a:picLocks noChangeAspect="1"/>
          </p:cNvPicPr>
          <p:nvPr/>
        </p:nvPicPr>
        <p:blipFill>
          <a:blip r:embed="rId4"/>
          <a:srcRect l="6863" t="8415" r="6863" b="9239"/>
          <a:stretch/>
        </p:blipFill>
        <p:spPr>
          <a:xfrm>
            <a:off x="8077200" y="1943100"/>
            <a:ext cx="8839200" cy="6696364"/>
          </a:xfrm>
          <a:prstGeom prst="rect">
            <a:avLst/>
          </a:prstGeom>
        </p:spPr>
      </p:pic>
    </p:spTree>
    <p:extLst>
      <p:ext uri="{BB962C8B-B14F-4D97-AF65-F5344CB8AC3E}">
        <p14:creationId xmlns:p14="http://schemas.microsoft.com/office/powerpoint/2010/main" val="287766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g317a5b7f26a_0_3"/>
          <p:cNvPicPr preferRelativeResize="0"/>
          <p:nvPr/>
        </p:nvPicPr>
        <p:blipFill rotWithShape="1">
          <a:blip r:embed="rId3">
            <a:alphaModFix/>
          </a:blip>
          <a:srcRect/>
          <a:stretch/>
        </p:blipFill>
        <p:spPr>
          <a:xfrm>
            <a:off x="-25400" y="0"/>
            <a:ext cx="18338801" cy="101600"/>
          </a:xfrm>
          <a:prstGeom prst="rect">
            <a:avLst/>
          </a:prstGeom>
          <a:noFill/>
          <a:ln>
            <a:noFill/>
          </a:ln>
        </p:spPr>
      </p:pic>
      <p:pic>
        <p:nvPicPr>
          <p:cNvPr id="90" name="Google Shape;90;g317a5b7f26a_0_3"/>
          <p:cNvPicPr preferRelativeResize="0"/>
          <p:nvPr/>
        </p:nvPicPr>
        <p:blipFill rotWithShape="1">
          <a:blip r:embed="rId3">
            <a:alphaModFix/>
          </a:blip>
          <a:srcRect/>
          <a:stretch/>
        </p:blipFill>
        <p:spPr>
          <a:xfrm>
            <a:off x="-25400" y="10198100"/>
            <a:ext cx="18338801" cy="101600"/>
          </a:xfrm>
          <a:prstGeom prst="rect">
            <a:avLst/>
          </a:prstGeom>
          <a:noFill/>
          <a:ln>
            <a:noFill/>
          </a:ln>
        </p:spPr>
      </p:pic>
      <p:sp>
        <p:nvSpPr>
          <p:cNvPr id="91" name="Google Shape;91;g317a5b7f26a_0_3"/>
          <p:cNvSpPr txBox="1"/>
          <p:nvPr/>
        </p:nvSpPr>
        <p:spPr>
          <a:xfrm>
            <a:off x="13982700" y="9550400"/>
            <a:ext cx="3733800" cy="304800"/>
          </a:xfrm>
          <a:prstGeom prst="rect">
            <a:avLst/>
          </a:prstGeom>
          <a:noFill/>
          <a:ln>
            <a:noFill/>
          </a:ln>
        </p:spPr>
        <p:txBody>
          <a:bodyPr spcFirstLastPara="1" wrap="square" lIns="0" tIns="0" rIns="0" bIns="0" anchor="t" anchorCtr="0">
            <a:noAutofit/>
          </a:bodyPr>
          <a:lstStyle/>
          <a:p>
            <a:pPr marL="0" marR="0" lvl="0" indent="0" algn="r" rtl="0">
              <a:lnSpc>
                <a:spcPct val="99600"/>
              </a:lnSpc>
              <a:spcBef>
                <a:spcPts val="0"/>
              </a:spcBef>
              <a:spcAft>
                <a:spcPts val="0"/>
              </a:spcAft>
              <a:buNone/>
            </a:pPr>
            <a:r>
              <a:rPr lang="en-US" sz="1700" b="0" i="0" u="none" strike="noStrike" cap="none">
                <a:solidFill>
                  <a:srgbClr val="55855B"/>
                </a:solidFill>
                <a:latin typeface="Arial"/>
                <a:ea typeface="Arial"/>
                <a:cs typeface="Arial"/>
                <a:sym typeface="Arial"/>
              </a:rPr>
              <a:t>Capstone Design Project</a:t>
            </a:r>
            <a:endParaRPr/>
          </a:p>
        </p:txBody>
      </p:sp>
      <p:sp>
        <p:nvSpPr>
          <p:cNvPr id="92" name="Google Shape;92;g317a5b7f26a_0_3"/>
          <p:cNvSpPr txBox="1"/>
          <p:nvPr/>
        </p:nvSpPr>
        <p:spPr>
          <a:xfrm>
            <a:off x="762000" y="711200"/>
            <a:ext cx="10858500" cy="6222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500" b="1" i="0" u="none" strike="noStrike" cap="none">
                <a:solidFill>
                  <a:srgbClr val="55855B"/>
                </a:solidFill>
                <a:latin typeface="Arial"/>
                <a:ea typeface="Arial"/>
                <a:cs typeface="Arial"/>
                <a:sym typeface="Arial"/>
              </a:rPr>
              <a:t>02. Progress - </a:t>
            </a:r>
            <a:r>
              <a:rPr lang="en-US" sz="3500" b="1">
                <a:solidFill>
                  <a:srgbClr val="55855B"/>
                </a:solidFill>
              </a:rPr>
              <a:t>Front</a:t>
            </a:r>
            <a:r>
              <a:rPr lang="en-US" sz="3500" b="1" i="0" u="none" strike="noStrike" cap="none">
                <a:solidFill>
                  <a:srgbClr val="55855B"/>
                </a:solidFill>
                <a:latin typeface="Arial"/>
                <a:ea typeface="Arial"/>
                <a:cs typeface="Arial"/>
                <a:sym typeface="Arial"/>
              </a:rPr>
              <a:t>end</a:t>
            </a:r>
            <a:endParaRPr/>
          </a:p>
        </p:txBody>
      </p:sp>
      <p:pic>
        <p:nvPicPr>
          <p:cNvPr id="93" name="Google Shape;93;g317a5b7f26a_0_3"/>
          <p:cNvPicPr preferRelativeResize="0"/>
          <p:nvPr/>
        </p:nvPicPr>
        <p:blipFill>
          <a:blip r:embed="rId4">
            <a:alphaModFix/>
          </a:blip>
          <a:stretch>
            <a:fillRect/>
          </a:stretch>
        </p:blipFill>
        <p:spPr>
          <a:xfrm>
            <a:off x="5978525" y="995350"/>
            <a:ext cx="11849100" cy="4867275"/>
          </a:xfrm>
          <a:prstGeom prst="rect">
            <a:avLst/>
          </a:prstGeom>
          <a:noFill/>
          <a:ln>
            <a:noFill/>
          </a:ln>
        </p:spPr>
      </p:pic>
      <p:pic>
        <p:nvPicPr>
          <p:cNvPr id="94" name="Google Shape;94;g317a5b7f26a_0_3"/>
          <p:cNvPicPr preferRelativeResize="0"/>
          <p:nvPr/>
        </p:nvPicPr>
        <p:blipFill>
          <a:blip r:embed="rId5">
            <a:alphaModFix/>
          </a:blip>
          <a:stretch>
            <a:fillRect/>
          </a:stretch>
        </p:blipFill>
        <p:spPr>
          <a:xfrm>
            <a:off x="762000" y="7494425"/>
            <a:ext cx="2657475" cy="857250"/>
          </a:xfrm>
          <a:prstGeom prst="rect">
            <a:avLst/>
          </a:prstGeom>
          <a:noFill/>
          <a:ln>
            <a:noFill/>
          </a:ln>
        </p:spPr>
      </p:pic>
      <p:pic>
        <p:nvPicPr>
          <p:cNvPr id="95" name="Google Shape;95;g317a5b7f26a_0_3"/>
          <p:cNvPicPr preferRelativeResize="0"/>
          <p:nvPr/>
        </p:nvPicPr>
        <p:blipFill>
          <a:blip r:embed="rId6">
            <a:alphaModFix/>
          </a:blip>
          <a:stretch>
            <a:fillRect/>
          </a:stretch>
        </p:blipFill>
        <p:spPr>
          <a:xfrm>
            <a:off x="5749925" y="6614663"/>
            <a:ext cx="12306300" cy="2552700"/>
          </a:xfrm>
          <a:prstGeom prst="rect">
            <a:avLst/>
          </a:prstGeom>
          <a:noFill/>
          <a:ln>
            <a:noFill/>
          </a:ln>
        </p:spPr>
      </p:pic>
      <p:pic>
        <p:nvPicPr>
          <p:cNvPr id="96" name="Google Shape;96;g317a5b7f26a_0_3"/>
          <p:cNvPicPr preferRelativeResize="0"/>
          <p:nvPr/>
        </p:nvPicPr>
        <p:blipFill>
          <a:blip r:embed="rId7">
            <a:alphaModFix/>
          </a:blip>
          <a:stretch>
            <a:fillRect/>
          </a:stretch>
        </p:blipFill>
        <p:spPr>
          <a:xfrm>
            <a:off x="970550" y="1943000"/>
            <a:ext cx="3979325" cy="3209400"/>
          </a:xfrm>
          <a:prstGeom prst="rect">
            <a:avLst/>
          </a:prstGeom>
          <a:noFill/>
          <a:ln>
            <a:noFill/>
          </a:ln>
        </p:spPr>
      </p:pic>
      <p:cxnSp>
        <p:nvCxnSpPr>
          <p:cNvPr id="97" name="Google Shape;97;g317a5b7f26a_0_3"/>
          <p:cNvCxnSpPr/>
          <p:nvPr/>
        </p:nvCxnSpPr>
        <p:spPr>
          <a:xfrm rot="10800000" flipH="1">
            <a:off x="2565075" y="3950150"/>
            <a:ext cx="3874200" cy="645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g319d38df051_0_7"/>
          <p:cNvPicPr preferRelativeResize="0"/>
          <p:nvPr/>
        </p:nvPicPr>
        <p:blipFill rotWithShape="1">
          <a:blip r:embed="rId3">
            <a:alphaModFix/>
          </a:blip>
          <a:srcRect/>
          <a:stretch/>
        </p:blipFill>
        <p:spPr>
          <a:xfrm>
            <a:off x="-25400" y="0"/>
            <a:ext cx="18338801" cy="101600"/>
          </a:xfrm>
          <a:prstGeom prst="rect">
            <a:avLst/>
          </a:prstGeom>
          <a:noFill/>
          <a:ln>
            <a:noFill/>
          </a:ln>
        </p:spPr>
      </p:pic>
      <p:pic>
        <p:nvPicPr>
          <p:cNvPr id="104" name="Google Shape;104;g319d38df051_0_7"/>
          <p:cNvPicPr preferRelativeResize="0"/>
          <p:nvPr/>
        </p:nvPicPr>
        <p:blipFill rotWithShape="1">
          <a:blip r:embed="rId3">
            <a:alphaModFix/>
          </a:blip>
          <a:srcRect/>
          <a:stretch/>
        </p:blipFill>
        <p:spPr>
          <a:xfrm>
            <a:off x="-25400" y="10198100"/>
            <a:ext cx="18338801" cy="101600"/>
          </a:xfrm>
          <a:prstGeom prst="rect">
            <a:avLst/>
          </a:prstGeom>
          <a:noFill/>
          <a:ln>
            <a:noFill/>
          </a:ln>
        </p:spPr>
      </p:pic>
      <p:sp>
        <p:nvSpPr>
          <p:cNvPr id="105" name="Google Shape;105;g319d38df051_0_7"/>
          <p:cNvSpPr txBox="1"/>
          <p:nvPr/>
        </p:nvSpPr>
        <p:spPr>
          <a:xfrm>
            <a:off x="13982700" y="9550400"/>
            <a:ext cx="3733800" cy="304800"/>
          </a:xfrm>
          <a:prstGeom prst="rect">
            <a:avLst/>
          </a:prstGeom>
          <a:noFill/>
          <a:ln>
            <a:noFill/>
          </a:ln>
        </p:spPr>
        <p:txBody>
          <a:bodyPr spcFirstLastPara="1" wrap="square" lIns="0" tIns="0" rIns="0" bIns="0" anchor="t" anchorCtr="0">
            <a:noAutofit/>
          </a:bodyPr>
          <a:lstStyle/>
          <a:p>
            <a:pPr marL="0" marR="0" lvl="0" indent="0" algn="r" rtl="0">
              <a:lnSpc>
                <a:spcPct val="99600"/>
              </a:lnSpc>
              <a:spcBef>
                <a:spcPts val="0"/>
              </a:spcBef>
              <a:spcAft>
                <a:spcPts val="0"/>
              </a:spcAft>
              <a:buNone/>
            </a:pPr>
            <a:r>
              <a:rPr lang="en-US" sz="1700" b="0" i="0" u="none" strike="noStrike" cap="none">
                <a:solidFill>
                  <a:srgbClr val="55855B"/>
                </a:solidFill>
                <a:latin typeface="Arial"/>
                <a:ea typeface="Arial"/>
                <a:cs typeface="Arial"/>
                <a:sym typeface="Arial"/>
              </a:rPr>
              <a:t>Capstone Design Project</a:t>
            </a:r>
            <a:endParaRPr/>
          </a:p>
        </p:txBody>
      </p:sp>
      <p:sp>
        <p:nvSpPr>
          <p:cNvPr id="106" name="Google Shape;106;g319d38df051_0_7"/>
          <p:cNvSpPr txBox="1"/>
          <p:nvPr/>
        </p:nvSpPr>
        <p:spPr>
          <a:xfrm>
            <a:off x="762000" y="711200"/>
            <a:ext cx="10858500" cy="6222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500" b="1" i="0" u="none" strike="noStrike" cap="none">
                <a:solidFill>
                  <a:srgbClr val="55855B"/>
                </a:solidFill>
                <a:latin typeface="Arial"/>
                <a:ea typeface="Arial"/>
                <a:cs typeface="Arial"/>
                <a:sym typeface="Arial"/>
              </a:rPr>
              <a:t>02. Progress - </a:t>
            </a:r>
            <a:r>
              <a:rPr lang="en-US" sz="3500" b="1">
                <a:solidFill>
                  <a:srgbClr val="55855B"/>
                </a:solidFill>
              </a:rPr>
              <a:t>Front</a:t>
            </a:r>
            <a:r>
              <a:rPr lang="en-US" sz="3500" b="1" i="0" u="none" strike="noStrike" cap="none">
                <a:solidFill>
                  <a:srgbClr val="55855B"/>
                </a:solidFill>
                <a:latin typeface="Arial"/>
                <a:ea typeface="Arial"/>
                <a:cs typeface="Arial"/>
                <a:sym typeface="Arial"/>
              </a:rPr>
              <a:t>end</a:t>
            </a:r>
            <a:endParaRPr/>
          </a:p>
        </p:txBody>
      </p:sp>
      <p:pic>
        <p:nvPicPr>
          <p:cNvPr id="107" name="Google Shape;107;g319d38df051_0_7"/>
          <p:cNvPicPr preferRelativeResize="0"/>
          <p:nvPr/>
        </p:nvPicPr>
        <p:blipFill>
          <a:blip r:embed="rId4">
            <a:alphaModFix/>
          </a:blip>
          <a:stretch>
            <a:fillRect/>
          </a:stretch>
        </p:blipFill>
        <p:spPr>
          <a:xfrm>
            <a:off x="1852863" y="1485800"/>
            <a:ext cx="14582271" cy="7912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g314c8e46e10_0_1"/>
          <p:cNvPicPr preferRelativeResize="0"/>
          <p:nvPr/>
        </p:nvPicPr>
        <p:blipFill rotWithShape="1">
          <a:blip r:embed="rId3">
            <a:alphaModFix/>
          </a:blip>
          <a:srcRect/>
          <a:stretch/>
        </p:blipFill>
        <p:spPr>
          <a:xfrm>
            <a:off x="-25400" y="0"/>
            <a:ext cx="18338801" cy="101600"/>
          </a:xfrm>
          <a:prstGeom prst="rect">
            <a:avLst/>
          </a:prstGeom>
          <a:noFill/>
          <a:ln>
            <a:noFill/>
          </a:ln>
        </p:spPr>
      </p:pic>
      <p:pic>
        <p:nvPicPr>
          <p:cNvPr id="114" name="Google Shape;114;g314c8e46e10_0_1"/>
          <p:cNvPicPr preferRelativeResize="0"/>
          <p:nvPr/>
        </p:nvPicPr>
        <p:blipFill rotWithShape="1">
          <a:blip r:embed="rId3">
            <a:alphaModFix/>
          </a:blip>
          <a:srcRect/>
          <a:stretch/>
        </p:blipFill>
        <p:spPr>
          <a:xfrm>
            <a:off x="-25400" y="10198100"/>
            <a:ext cx="18338801" cy="101600"/>
          </a:xfrm>
          <a:prstGeom prst="rect">
            <a:avLst/>
          </a:prstGeom>
          <a:noFill/>
          <a:ln>
            <a:noFill/>
          </a:ln>
        </p:spPr>
      </p:pic>
      <p:sp>
        <p:nvSpPr>
          <p:cNvPr id="115" name="Google Shape;115;g314c8e46e10_0_1"/>
          <p:cNvSpPr txBox="1"/>
          <p:nvPr/>
        </p:nvSpPr>
        <p:spPr>
          <a:xfrm>
            <a:off x="762000" y="711200"/>
            <a:ext cx="10858500" cy="6222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500" b="1" i="0" u="none" strike="noStrike" cap="none">
                <a:solidFill>
                  <a:srgbClr val="55855B"/>
                </a:solidFill>
                <a:latin typeface="Arial"/>
                <a:ea typeface="Arial"/>
                <a:cs typeface="Arial"/>
                <a:sym typeface="Arial"/>
              </a:rPr>
              <a:t>02. Progress - </a:t>
            </a:r>
            <a:r>
              <a:rPr lang="en-US" sz="3500" b="1">
                <a:solidFill>
                  <a:srgbClr val="55855B"/>
                </a:solidFill>
              </a:rPr>
              <a:t>Front</a:t>
            </a:r>
            <a:r>
              <a:rPr lang="en-US" sz="3500" b="1" i="0" u="none" strike="noStrike" cap="none">
                <a:solidFill>
                  <a:srgbClr val="55855B"/>
                </a:solidFill>
                <a:latin typeface="Arial"/>
                <a:ea typeface="Arial"/>
                <a:cs typeface="Arial"/>
                <a:sym typeface="Arial"/>
              </a:rPr>
              <a:t>end</a:t>
            </a:r>
            <a:endParaRPr/>
          </a:p>
        </p:txBody>
      </p:sp>
      <p:pic>
        <p:nvPicPr>
          <p:cNvPr id="116" name="Google Shape;116;g314c8e46e10_0_1"/>
          <p:cNvPicPr preferRelativeResize="0"/>
          <p:nvPr/>
        </p:nvPicPr>
        <p:blipFill>
          <a:blip r:embed="rId4">
            <a:alphaModFix/>
          </a:blip>
          <a:stretch>
            <a:fillRect/>
          </a:stretch>
        </p:blipFill>
        <p:spPr>
          <a:xfrm>
            <a:off x="1621975" y="1333400"/>
            <a:ext cx="4681739" cy="3978263"/>
          </a:xfrm>
          <a:prstGeom prst="rect">
            <a:avLst/>
          </a:prstGeom>
          <a:noFill/>
          <a:ln>
            <a:noFill/>
          </a:ln>
        </p:spPr>
      </p:pic>
      <p:pic>
        <p:nvPicPr>
          <p:cNvPr id="117" name="Google Shape;117;g314c8e46e10_0_1"/>
          <p:cNvPicPr preferRelativeResize="0"/>
          <p:nvPr/>
        </p:nvPicPr>
        <p:blipFill>
          <a:blip r:embed="rId5">
            <a:alphaModFix/>
          </a:blip>
          <a:stretch>
            <a:fillRect/>
          </a:stretch>
        </p:blipFill>
        <p:spPr>
          <a:xfrm>
            <a:off x="7964375" y="2376450"/>
            <a:ext cx="10210800" cy="1619250"/>
          </a:xfrm>
          <a:prstGeom prst="rect">
            <a:avLst/>
          </a:prstGeom>
          <a:noFill/>
          <a:ln>
            <a:noFill/>
          </a:ln>
        </p:spPr>
      </p:pic>
      <p:pic>
        <p:nvPicPr>
          <p:cNvPr id="118" name="Google Shape;118;g314c8e46e10_0_1"/>
          <p:cNvPicPr preferRelativeResize="0"/>
          <p:nvPr/>
        </p:nvPicPr>
        <p:blipFill>
          <a:blip r:embed="rId6">
            <a:alphaModFix/>
          </a:blip>
          <a:stretch>
            <a:fillRect/>
          </a:stretch>
        </p:blipFill>
        <p:spPr>
          <a:xfrm>
            <a:off x="1621975" y="5482950"/>
            <a:ext cx="4681750" cy="4099628"/>
          </a:xfrm>
          <a:prstGeom prst="rect">
            <a:avLst/>
          </a:prstGeom>
          <a:noFill/>
          <a:ln>
            <a:noFill/>
          </a:ln>
        </p:spPr>
      </p:pic>
      <p:pic>
        <p:nvPicPr>
          <p:cNvPr id="119" name="Google Shape;119;g314c8e46e10_0_1"/>
          <p:cNvPicPr preferRelativeResize="0"/>
          <p:nvPr/>
        </p:nvPicPr>
        <p:blipFill>
          <a:blip r:embed="rId7">
            <a:alphaModFix/>
          </a:blip>
          <a:stretch>
            <a:fillRect/>
          </a:stretch>
        </p:blipFill>
        <p:spPr>
          <a:xfrm>
            <a:off x="8050089" y="5877700"/>
            <a:ext cx="10039350" cy="243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317a5b7f26a_0_47"/>
          <p:cNvSpPr txBox="1"/>
          <p:nvPr/>
        </p:nvSpPr>
        <p:spPr>
          <a:xfrm>
            <a:off x="762000" y="711200"/>
            <a:ext cx="10858500" cy="6222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500" b="1" i="0" u="none" strike="noStrike" cap="none">
                <a:solidFill>
                  <a:srgbClr val="55855B"/>
                </a:solidFill>
                <a:latin typeface="Arial"/>
                <a:ea typeface="Arial"/>
                <a:cs typeface="Arial"/>
                <a:sym typeface="Arial"/>
              </a:rPr>
              <a:t>02. Progress - </a:t>
            </a:r>
            <a:r>
              <a:rPr lang="en-US" sz="3500" b="1">
                <a:solidFill>
                  <a:srgbClr val="55855B"/>
                </a:solidFill>
              </a:rPr>
              <a:t>Front</a:t>
            </a:r>
            <a:r>
              <a:rPr lang="en-US" sz="3500" b="1" i="0" u="none" strike="noStrike" cap="none">
                <a:solidFill>
                  <a:srgbClr val="55855B"/>
                </a:solidFill>
                <a:latin typeface="Arial"/>
                <a:ea typeface="Arial"/>
                <a:cs typeface="Arial"/>
                <a:sym typeface="Arial"/>
              </a:rPr>
              <a:t>end</a:t>
            </a:r>
            <a:endParaRPr/>
          </a:p>
        </p:txBody>
      </p:sp>
      <p:pic>
        <p:nvPicPr>
          <p:cNvPr id="126" name="Google Shape;126;g317a5b7f26a_0_47"/>
          <p:cNvPicPr preferRelativeResize="0"/>
          <p:nvPr/>
        </p:nvPicPr>
        <p:blipFill rotWithShape="1">
          <a:blip r:embed="rId3">
            <a:alphaModFix/>
          </a:blip>
          <a:srcRect/>
          <a:stretch/>
        </p:blipFill>
        <p:spPr>
          <a:xfrm>
            <a:off x="-25400" y="0"/>
            <a:ext cx="18338801" cy="101600"/>
          </a:xfrm>
          <a:prstGeom prst="rect">
            <a:avLst/>
          </a:prstGeom>
          <a:noFill/>
          <a:ln>
            <a:noFill/>
          </a:ln>
        </p:spPr>
      </p:pic>
      <p:pic>
        <p:nvPicPr>
          <p:cNvPr id="127" name="Google Shape;127;g317a5b7f26a_0_47"/>
          <p:cNvPicPr preferRelativeResize="0"/>
          <p:nvPr/>
        </p:nvPicPr>
        <p:blipFill rotWithShape="1">
          <a:blip r:embed="rId3">
            <a:alphaModFix/>
          </a:blip>
          <a:srcRect/>
          <a:stretch/>
        </p:blipFill>
        <p:spPr>
          <a:xfrm>
            <a:off x="-25400" y="10198100"/>
            <a:ext cx="18338801" cy="101600"/>
          </a:xfrm>
          <a:prstGeom prst="rect">
            <a:avLst/>
          </a:prstGeom>
          <a:noFill/>
          <a:ln>
            <a:noFill/>
          </a:ln>
        </p:spPr>
      </p:pic>
      <p:pic>
        <p:nvPicPr>
          <p:cNvPr id="128" name="Google Shape;128;g317a5b7f26a_0_47"/>
          <p:cNvPicPr preferRelativeResize="0"/>
          <p:nvPr/>
        </p:nvPicPr>
        <p:blipFill>
          <a:blip r:embed="rId4">
            <a:alphaModFix/>
          </a:blip>
          <a:stretch>
            <a:fillRect/>
          </a:stretch>
        </p:blipFill>
        <p:spPr>
          <a:xfrm>
            <a:off x="2105025" y="1775250"/>
            <a:ext cx="14077950" cy="760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E10F-80C2-97BA-52F6-141CD0681E1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0C27D88-4A99-8617-D9C5-318D3AB16091}"/>
              </a:ext>
            </a:extLst>
          </p:cNvPr>
          <p:cNvPicPr>
            <a:picLocks noChangeAspect="1"/>
          </p:cNvPicPr>
          <p:nvPr/>
        </p:nvPicPr>
        <p:blipFill>
          <a:blip r:embed="rId3"/>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AB889A6D-F9A5-B65B-8504-10C5412FE323}"/>
              </a:ext>
            </a:extLst>
          </p:cNvPr>
          <p:cNvPicPr>
            <a:picLocks noChangeAspect="1"/>
          </p:cNvPicPr>
          <p:nvPr/>
        </p:nvPicPr>
        <p:blipFill>
          <a:blip r:embed="rId3"/>
          <a:stretch>
            <a:fillRect/>
          </a:stretch>
        </p:blipFill>
        <p:spPr>
          <a:xfrm>
            <a:off x="-25400" y="10198100"/>
            <a:ext cx="18338800" cy="101600"/>
          </a:xfrm>
          <a:prstGeom prst="rect">
            <a:avLst/>
          </a:prstGeom>
        </p:spPr>
      </p:pic>
      <p:sp>
        <p:nvSpPr>
          <p:cNvPr id="7" name="TextBox 7">
            <a:extLst>
              <a:ext uri="{FF2B5EF4-FFF2-40B4-BE49-F238E27FC236}">
                <a16:creationId xmlns:a16="http://schemas.microsoft.com/office/drawing/2014/main" id="{3E40F950-3F32-B5C9-41D2-51AAEC15100F}"/>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13" name="TextBox 5">
            <a:extLst>
              <a:ext uri="{FF2B5EF4-FFF2-40B4-BE49-F238E27FC236}">
                <a16:creationId xmlns:a16="http://schemas.microsoft.com/office/drawing/2014/main" id="{C839C399-B5D1-E4DC-AF21-AD0A50B7CD4A}"/>
              </a:ext>
            </a:extLst>
          </p:cNvPr>
          <p:cNvSpPr txBox="1"/>
          <p:nvPr/>
        </p:nvSpPr>
        <p:spPr>
          <a:xfrm>
            <a:off x="762000" y="660400"/>
            <a:ext cx="9448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2</a:t>
            </a:r>
            <a:r>
              <a:rPr lang="en-US" sz="3500" b="1" i="0" u="none" strike="noStrike" spc="100" dirty="0">
                <a:solidFill>
                  <a:srgbClr val="55855B"/>
                </a:solidFill>
                <a:latin typeface="Pretendard Bold"/>
              </a:rPr>
              <a:t>. Progress – </a:t>
            </a:r>
            <a:r>
              <a:rPr lang="en-US" sz="3500" b="1" spc="100" dirty="0">
                <a:solidFill>
                  <a:srgbClr val="55855B"/>
                </a:solidFill>
                <a:latin typeface="Pretendard Bold"/>
              </a:rPr>
              <a:t>[</a:t>
            </a:r>
            <a:r>
              <a:rPr lang="en-US" sz="3500" b="1" i="0" u="none" strike="noStrike" spc="100" dirty="0">
                <a:solidFill>
                  <a:srgbClr val="55855B"/>
                </a:solidFill>
                <a:latin typeface="Pretendard Bold"/>
              </a:rPr>
              <a:t>Back] Performance Test</a:t>
            </a:r>
          </a:p>
        </p:txBody>
      </p:sp>
      <p:pic>
        <p:nvPicPr>
          <p:cNvPr id="1026" name="Picture 2" descr="Spring] Apache JMeter 사용 방법">
            <a:extLst>
              <a:ext uri="{FF2B5EF4-FFF2-40B4-BE49-F238E27FC236}">
                <a16:creationId xmlns:a16="http://schemas.microsoft.com/office/drawing/2014/main" id="{5209F0D8-73D7-917F-7B74-93AAFE5CA3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719262"/>
            <a:ext cx="7620000" cy="4238625"/>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23B73A1F-2E55-3CFD-D61E-86442F48D7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 y="7849477"/>
            <a:ext cx="18288000" cy="845145"/>
          </a:xfrm>
          <a:prstGeom prst="rect">
            <a:avLst/>
          </a:prstGeom>
        </p:spPr>
      </p:pic>
      <p:pic>
        <p:nvPicPr>
          <p:cNvPr id="14" name="Picture 10">
            <a:extLst>
              <a:ext uri="{FF2B5EF4-FFF2-40B4-BE49-F238E27FC236}">
                <a16:creationId xmlns:a16="http://schemas.microsoft.com/office/drawing/2014/main" id="{C5EEAACA-FDBE-CF7E-645D-BBE564C13133}"/>
              </a:ext>
            </a:extLst>
          </p:cNvPr>
          <p:cNvPicPr>
            <a:picLocks noChangeAspect="1"/>
          </p:cNvPicPr>
          <p:nvPr/>
        </p:nvPicPr>
        <p:blipFill>
          <a:blip r:embed="rId6"/>
          <a:stretch>
            <a:fillRect/>
          </a:stretch>
        </p:blipFill>
        <p:spPr>
          <a:xfrm rot="5400000">
            <a:off x="8332287" y="5566102"/>
            <a:ext cx="889000" cy="637174"/>
          </a:xfrm>
          <a:prstGeom prst="rect">
            <a:avLst/>
          </a:prstGeom>
        </p:spPr>
      </p:pic>
      <p:sp>
        <p:nvSpPr>
          <p:cNvPr id="16" name="타원 15">
            <a:extLst>
              <a:ext uri="{FF2B5EF4-FFF2-40B4-BE49-F238E27FC236}">
                <a16:creationId xmlns:a16="http://schemas.microsoft.com/office/drawing/2014/main" id="{9E00C74E-45EA-A522-047C-269B4902E70F}"/>
              </a:ext>
            </a:extLst>
          </p:cNvPr>
          <p:cNvSpPr/>
          <p:nvPr/>
        </p:nvSpPr>
        <p:spPr>
          <a:xfrm>
            <a:off x="13982700" y="7734300"/>
            <a:ext cx="1790700" cy="1117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49409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53300" y="1244600"/>
            <a:ext cx="3708400" cy="876300"/>
          </a:xfrm>
          <a:prstGeom prst="rect">
            <a:avLst/>
          </a:prstGeom>
        </p:spPr>
        <p:txBody>
          <a:bodyPr lIns="0" tIns="0" rIns="0" bIns="0" rtlCol="0" anchor="ctr"/>
          <a:lstStyle/>
          <a:p>
            <a:pPr lvl="0" algn="l">
              <a:lnSpc>
                <a:spcPct val="99600"/>
              </a:lnSpc>
            </a:pPr>
            <a:r>
              <a:rPr lang="en-US" sz="5000" b="0" i="0" u="none" strike="noStrike" spc="100">
                <a:solidFill>
                  <a:srgbClr val="55855B"/>
                </a:solidFill>
                <a:latin typeface="Pretendard Bold"/>
              </a:rPr>
              <a:t>CONTENTS</a:t>
            </a:r>
          </a:p>
        </p:txBody>
      </p:sp>
      <p:pic>
        <p:nvPicPr>
          <p:cNvPr id="3" name="Picture 3"/>
          <p:cNvPicPr>
            <a:picLocks noChangeAspect="1"/>
          </p:cNvPicPr>
          <p:nvPr/>
        </p:nvPicPr>
        <p:blipFill>
          <a:blip r:embed="rId2"/>
          <a:stretch>
            <a:fillRect/>
          </a:stretch>
        </p:blipFill>
        <p:spPr>
          <a:xfrm>
            <a:off x="-25400" y="0"/>
            <a:ext cx="18338800" cy="101600"/>
          </a:xfrm>
          <a:prstGeom prst="rect">
            <a:avLst/>
          </a:prstGeom>
        </p:spPr>
      </p:pic>
      <p:pic>
        <p:nvPicPr>
          <p:cNvPr id="4" name="Picture 4"/>
          <p:cNvPicPr>
            <a:picLocks noChangeAspect="1"/>
          </p:cNvPicPr>
          <p:nvPr/>
        </p:nvPicPr>
        <p:blipFill>
          <a:blip r:embed="rId2"/>
          <a:stretch>
            <a:fillRect/>
          </a:stretch>
        </p:blipFill>
        <p:spPr>
          <a:xfrm>
            <a:off x="-25400" y="10198100"/>
            <a:ext cx="18338800" cy="101600"/>
          </a:xfrm>
          <a:prstGeom prst="rect">
            <a:avLst/>
          </a:prstGeom>
        </p:spPr>
      </p:pic>
      <p:sp>
        <p:nvSpPr>
          <p:cNvPr id="5" name="TextBox 5"/>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grpSp>
        <p:nvGrpSpPr>
          <p:cNvPr id="25" name="그룹 24">
            <a:extLst>
              <a:ext uri="{FF2B5EF4-FFF2-40B4-BE49-F238E27FC236}">
                <a16:creationId xmlns:a16="http://schemas.microsoft.com/office/drawing/2014/main" id="{7E0F8FF8-A7C6-82AF-169D-5603FF62228B}"/>
              </a:ext>
            </a:extLst>
          </p:cNvPr>
          <p:cNvGrpSpPr/>
          <p:nvPr/>
        </p:nvGrpSpPr>
        <p:grpSpPr>
          <a:xfrm>
            <a:off x="5334000" y="6820195"/>
            <a:ext cx="6908800" cy="889000"/>
            <a:chOff x="5689600" y="6667500"/>
            <a:chExt cx="6908800" cy="889000"/>
          </a:xfrm>
        </p:grpSpPr>
        <p:pic>
          <p:nvPicPr>
            <p:cNvPr id="9" name="Picture 9"/>
            <p:cNvPicPr>
              <a:picLocks noChangeAspect="1"/>
            </p:cNvPicPr>
            <p:nvPr/>
          </p:nvPicPr>
          <p:blipFill>
            <a:blip r:embed="rId3"/>
            <a:stretch>
              <a:fillRect/>
            </a:stretch>
          </p:blipFill>
          <p:spPr>
            <a:xfrm>
              <a:off x="5689600" y="6667500"/>
              <a:ext cx="6908800" cy="889000"/>
            </a:xfrm>
            <a:prstGeom prst="rect">
              <a:avLst/>
            </a:prstGeom>
          </p:spPr>
        </p:pic>
        <p:pic>
          <p:nvPicPr>
            <p:cNvPr id="10" name="Picture 10"/>
            <p:cNvPicPr>
              <a:picLocks noChangeAspect="1"/>
            </p:cNvPicPr>
            <p:nvPr/>
          </p:nvPicPr>
          <p:blipFill>
            <a:blip r:embed="rId4"/>
            <a:stretch>
              <a:fillRect/>
            </a:stretch>
          </p:blipFill>
          <p:spPr>
            <a:xfrm>
              <a:off x="5689600" y="6667500"/>
              <a:ext cx="1130300" cy="889000"/>
            </a:xfrm>
            <a:prstGeom prst="rect">
              <a:avLst/>
            </a:prstGeom>
          </p:spPr>
        </p:pic>
        <p:sp>
          <p:nvSpPr>
            <p:cNvPr id="11" name="TextBox 11"/>
            <p:cNvSpPr txBox="1"/>
            <p:nvPr/>
          </p:nvSpPr>
          <p:spPr>
            <a:xfrm>
              <a:off x="5753100" y="6842760"/>
              <a:ext cx="1003300" cy="533400"/>
            </a:xfrm>
            <a:prstGeom prst="rect">
              <a:avLst/>
            </a:prstGeom>
          </p:spPr>
          <p:txBody>
            <a:bodyPr lIns="0" tIns="0" rIns="0" bIns="0" rtlCol="0" anchor="ctr"/>
            <a:lstStyle/>
            <a:p>
              <a:pPr lvl="0" algn="ctr">
                <a:lnSpc>
                  <a:spcPct val="116199"/>
                </a:lnSpc>
              </a:pPr>
              <a:r>
                <a:rPr lang="en-US" sz="3000" b="0" i="0" u="none" strike="noStrike" dirty="0">
                  <a:solidFill>
                    <a:srgbClr val="FFFFFF"/>
                  </a:solidFill>
                  <a:latin typeface="Pretendard SemiBold"/>
                </a:rPr>
                <a:t>03</a:t>
              </a:r>
            </a:p>
          </p:txBody>
        </p:sp>
        <p:sp>
          <p:nvSpPr>
            <p:cNvPr id="12" name="TextBox 12"/>
            <p:cNvSpPr txBox="1"/>
            <p:nvPr/>
          </p:nvSpPr>
          <p:spPr>
            <a:xfrm>
              <a:off x="7035800" y="6819900"/>
              <a:ext cx="4965700" cy="622300"/>
            </a:xfrm>
            <a:prstGeom prst="rect">
              <a:avLst/>
            </a:prstGeom>
          </p:spPr>
          <p:txBody>
            <a:bodyPr lIns="0" tIns="0" rIns="0" bIns="0" rtlCol="0" anchor="t"/>
            <a:lstStyle/>
            <a:p>
              <a:pPr lvl="0" algn="ctr">
                <a:lnSpc>
                  <a:spcPct val="99600"/>
                </a:lnSpc>
              </a:pPr>
              <a:r>
                <a:rPr lang="en-US" sz="3500" b="0" i="0" u="none" strike="noStrike" dirty="0">
                  <a:solidFill>
                    <a:srgbClr val="212121"/>
                  </a:solidFill>
                  <a:latin typeface="Pretendard SemiBold"/>
                </a:rPr>
                <a:t>Challenging Problem</a:t>
              </a:r>
            </a:p>
          </p:txBody>
        </p:sp>
      </p:grpSp>
      <p:grpSp>
        <p:nvGrpSpPr>
          <p:cNvPr id="24" name="그룹 23">
            <a:extLst>
              <a:ext uri="{FF2B5EF4-FFF2-40B4-BE49-F238E27FC236}">
                <a16:creationId xmlns:a16="http://schemas.microsoft.com/office/drawing/2014/main" id="{3A92D717-87A7-F3EB-484F-26D98406D52D}"/>
              </a:ext>
            </a:extLst>
          </p:cNvPr>
          <p:cNvGrpSpPr/>
          <p:nvPr/>
        </p:nvGrpSpPr>
        <p:grpSpPr>
          <a:xfrm>
            <a:off x="5334000" y="3289595"/>
            <a:ext cx="6908800" cy="889000"/>
            <a:chOff x="5689600" y="2743200"/>
            <a:chExt cx="6908800" cy="889000"/>
          </a:xfrm>
        </p:grpSpPr>
        <p:pic>
          <p:nvPicPr>
            <p:cNvPr id="6" name="Picture 6"/>
            <p:cNvPicPr>
              <a:picLocks noChangeAspect="1"/>
            </p:cNvPicPr>
            <p:nvPr/>
          </p:nvPicPr>
          <p:blipFill>
            <a:blip r:embed="rId3"/>
            <a:stretch>
              <a:fillRect/>
            </a:stretch>
          </p:blipFill>
          <p:spPr>
            <a:xfrm>
              <a:off x="5689600" y="2743200"/>
              <a:ext cx="6908800" cy="889000"/>
            </a:xfrm>
            <a:prstGeom prst="rect">
              <a:avLst/>
            </a:prstGeom>
          </p:spPr>
        </p:pic>
        <p:pic>
          <p:nvPicPr>
            <p:cNvPr id="7" name="Picture 7"/>
            <p:cNvPicPr>
              <a:picLocks noChangeAspect="1"/>
            </p:cNvPicPr>
            <p:nvPr/>
          </p:nvPicPr>
          <p:blipFill>
            <a:blip r:embed="rId4"/>
            <a:stretch>
              <a:fillRect/>
            </a:stretch>
          </p:blipFill>
          <p:spPr>
            <a:xfrm>
              <a:off x="5689600" y="2743200"/>
              <a:ext cx="1130300" cy="889000"/>
            </a:xfrm>
            <a:prstGeom prst="rect">
              <a:avLst/>
            </a:prstGeom>
          </p:spPr>
        </p:pic>
        <p:sp>
          <p:nvSpPr>
            <p:cNvPr id="8" name="TextBox 8"/>
            <p:cNvSpPr txBox="1"/>
            <p:nvPr/>
          </p:nvSpPr>
          <p:spPr>
            <a:xfrm>
              <a:off x="5753100" y="2908300"/>
              <a:ext cx="1003300" cy="533400"/>
            </a:xfrm>
            <a:prstGeom prst="rect">
              <a:avLst/>
            </a:prstGeom>
          </p:spPr>
          <p:txBody>
            <a:bodyPr lIns="0" tIns="0" rIns="0" bIns="0" rtlCol="0" anchor="ctr"/>
            <a:lstStyle/>
            <a:p>
              <a:pPr lvl="0" algn="ctr">
                <a:lnSpc>
                  <a:spcPct val="116199"/>
                </a:lnSpc>
              </a:pPr>
              <a:r>
                <a:rPr lang="en-US" sz="3000" b="0" i="0" u="none" strike="noStrike" dirty="0">
                  <a:solidFill>
                    <a:srgbClr val="FFFFFF"/>
                  </a:solidFill>
                  <a:latin typeface="Pretendard SemiBold"/>
                </a:rPr>
                <a:t>01</a:t>
              </a:r>
            </a:p>
          </p:txBody>
        </p:sp>
        <p:sp>
          <p:nvSpPr>
            <p:cNvPr id="13" name="TextBox 13"/>
            <p:cNvSpPr txBox="1"/>
            <p:nvPr/>
          </p:nvSpPr>
          <p:spPr>
            <a:xfrm>
              <a:off x="7150100" y="2908300"/>
              <a:ext cx="4965700" cy="622300"/>
            </a:xfrm>
            <a:prstGeom prst="rect">
              <a:avLst/>
            </a:prstGeom>
          </p:spPr>
          <p:txBody>
            <a:bodyPr lIns="0" tIns="0" rIns="0" bIns="0" rtlCol="0" anchor="t"/>
            <a:lstStyle/>
            <a:p>
              <a:pPr lvl="0" algn="ctr">
                <a:lnSpc>
                  <a:spcPct val="99600"/>
                </a:lnSpc>
              </a:pPr>
              <a:r>
                <a:rPr lang="en-US" sz="3500" dirty="0">
                  <a:solidFill>
                    <a:srgbClr val="212121"/>
                  </a:solidFill>
                  <a:latin typeface="Pretendard SemiBold"/>
                </a:rPr>
                <a:t>Recap</a:t>
              </a:r>
              <a:endParaRPr lang="en-US" sz="3500" b="0" i="0" u="none" strike="noStrike" dirty="0">
                <a:solidFill>
                  <a:srgbClr val="212121"/>
                </a:solidFill>
                <a:latin typeface="Pretendard SemiBold"/>
              </a:endParaRPr>
            </a:p>
          </p:txBody>
        </p:sp>
      </p:grpSp>
      <p:grpSp>
        <p:nvGrpSpPr>
          <p:cNvPr id="23" name="그룹 22">
            <a:extLst>
              <a:ext uri="{FF2B5EF4-FFF2-40B4-BE49-F238E27FC236}">
                <a16:creationId xmlns:a16="http://schemas.microsoft.com/office/drawing/2014/main" id="{4D587E6C-C4CF-3F5E-10D3-FE2BA79C87C8}"/>
              </a:ext>
            </a:extLst>
          </p:cNvPr>
          <p:cNvGrpSpPr/>
          <p:nvPr/>
        </p:nvGrpSpPr>
        <p:grpSpPr>
          <a:xfrm>
            <a:off x="5334000" y="4794545"/>
            <a:ext cx="6908800" cy="1473200"/>
            <a:chOff x="5689600" y="4673600"/>
            <a:chExt cx="6908800" cy="1473200"/>
          </a:xfrm>
        </p:grpSpPr>
        <p:pic>
          <p:nvPicPr>
            <p:cNvPr id="14" name="Picture 14"/>
            <p:cNvPicPr>
              <a:picLocks noChangeAspect="1"/>
            </p:cNvPicPr>
            <p:nvPr/>
          </p:nvPicPr>
          <p:blipFill>
            <a:blip r:embed="rId3"/>
            <a:stretch>
              <a:fillRect/>
            </a:stretch>
          </p:blipFill>
          <p:spPr>
            <a:xfrm>
              <a:off x="5689600" y="4673600"/>
              <a:ext cx="6908800" cy="889000"/>
            </a:xfrm>
            <a:prstGeom prst="rect">
              <a:avLst/>
            </a:prstGeom>
          </p:spPr>
        </p:pic>
        <p:pic>
          <p:nvPicPr>
            <p:cNvPr id="15" name="Picture 15"/>
            <p:cNvPicPr>
              <a:picLocks noChangeAspect="1"/>
            </p:cNvPicPr>
            <p:nvPr/>
          </p:nvPicPr>
          <p:blipFill>
            <a:blip r:embed="rId4"/>
            <a:stretch>
              <a:fillRect/>
            </a:stretch>
          </p:blipFill>
          <p:spPr>
            <a:xfrm>
              <a:off x="5689600" y="4673600"/>
              <a:ext cx="1130300" cy="889000"/>
            </a:xfrm>
            <a:prstGeom prst="rect">
              <a:avLst/>
            </a:prstGeom>
          </p:spPr>
        </p:pic>
        <p:sp>
          <p:nvSpPr>
            <p:cNvPr id="16" name="TextBox 16"/>
            <p:cNvSpPr txBox="1"/>
            <p:nvPr/>
          </p:nvSpPr>
          <p:spPr>
            <a:xfrm>
              <a:off x="5753100" y="4838700"/>
              <a:ext cx="1003300" cy="533400"/>
            </a:xfrm>
            <a:prstGeom prst="rect">
              <a:avLst/>
            </a:prstGeom>
          </p:spPr>
          <p:txBody>
            <a:bodyPr lIns="0" tIns="0" rIns="0" bIns="0" rtlCol="0" anchor="ctr"/>
            <a:lstStyle/>
            <a:p>
              <a:pPr lvl="0" algn="ctr">
                <a:lnSpc>
                  <a:spcPct val="116199"/>
                </a:lnSpc>
              </a:pPr>
              <a:r>
                <a:rPr lang="en-US" sz="3000" b="0" i="0" u="none" strike="noStrike">
                  <a:solidFill>
                    <a:srgbClr val="FFFFFF"/>
                  </a:solidFill>
                  <a:latin typeface="Pretendard SemiBold"/>
                </a:rPr>
                <a:t>02</a:t>
              </a:r>
            </a:p>
          </p:txBody>
        </p:sp>
        <p:sp>
          <p:nvSpPr>
            <p:cNvPr id="17" name="TextBox 17"/>
            <p:cNvSpPr txBox="1"/>
            <p:nvPr/>
          </p:nvSpPr>
          <p:spPr>
            <a:xfrm>
              <a:off x="7556500" y="4826000"/>
              <a:ext cx="3911600" cy="622300"/>
            </a:xfrm>
            <a:prstGeom prst="rect">
              <a:avLst/>
            </a:prstGeom>
          </p:spPr>
          <p:txBody>
            <a:bodyPr lIns="0" tIns="0" rIns="0" bIns="0" rtlCol="0" anchor="t"/>
            <a:lstStyle/>
            <a:p>
              <a:pPr lvl="0" algn="ctr">
                <a:lnSpc>
                  <a:spcPct val="99600"/>
                </a:lnSpc>
              </a:pPr>
              <a:r>
                <a:rPr lang="en-US" sz="3500" b="0" i="0" u="none" strike="noStrike" dirty="0">
                  <a:solidFill>
                    <a:srgbClr val="212121"/>
                  </a:solidFill>
                  <a:latin typeface="Pretendard SemiBold"/>
                </a:rPr>
                <a:t>Progress</a:t>
              </a:r>
            </a:p>
          </p:txBody>
        </p:sp>
        <p:sp>
          <p:nvSpPr>
            <p:cNvPr id="18" name="TextBox 18"/>
            <p:cNvSpPr txBox="1"/>
            <p:nvPr/>
          </p:nvSpPr>
          <p:spPr>
            <a:xfrm>
              <a:off x="6007100" y="5791200"/>
              <a:ext cx="6337300" cy="355600"/>
            </a:xfrm>
            <a:prstGeom prst="rect">
              <a:avLst/>
            </a:prstGeom>
          </p:spPr>
          <p:txBody>
            <a:bodyPr lIns="0" tIns="0" rIns="0" bIns="0" rtlCol="0" anchor="t"/>
            <a:lstStyle/>
            <a:p>
              <a:pPr lvl="0" algn="ctr">
                <a:lnSpc>
                  <a:spcPct val="99600"/>
                </a:lnSpc>
              </a:pPr>
              <a:r>
                <a:rPr lang="en-US" altLang="ko-KR" sz="2000" b="0" i="0" u="none" strike="noStrike" dirty="0">
                  <a:solidFill>
                    <a:srgbClr val="787878"/>
                  </a:solidFill>
                  <a:ea typeface="Pretendard Light"/>
                </a:rPr>
                <a:t>1.</a:t>
              </a:r>
              <a:r>
                <a:rPr lang="en-US" sz="2000" b="0" i="0" u="none" strike="noStrike" dirty="0">
                  <a:solidFill>
                    <a:srgbClr val="787878"/>
                  </a:solidFill>
                  <a:ea typeface="Pretendard Light"/>
                </a:rPr>
                <a:t> UX/UI  </a:t>
              </a:r>
              <a:r>
                <a:rPr lang="en-US" altLang="ko-KR" sz="2000" b="0" i="0" u="none" strike="noStrike" dirty="0">
                  <a:solidFill>
                    <a:srgbClr val="787878"/>
                  </a:solidFill>
                  <a:ea typeface="Pretendard Light"/>
                </a:rPr>
                <a:t>2.</a:t>
              </a:r>
              <a:r>
                <a:rPr lang="en-US" sz="2000" b="0" i="0" u="none" strike="noStrike" dirty="0">
                  <a:solidFill>
                    <a:srgbClr val="787878"/>
                  </a:solidFill>
                  <a:ea typeface="Pretendard Light"/>
                </a:rPr>
                <a:t> Front-end  </a:t>
              </a:r>
              <a:r>
                <a:rPr lang="en-US" altLang="ko-KR" sz="2000" b="0" i="0" u="none" strike="noStrike" dirty="0">
                  <a:solidFill>
                    <a:srgbClr val="787878"/>
                  </a:solidFill>
                  <a:ea typeface="Pretendard Light"/>
                </a:rPr>
                <a:t>3.</a:t>
              </a:r>
              <a:r>
                <a:rPr lang="en-US" sz="2000" b="0" i="0" u="none" strike="noStrike" dirty="0">
                  <a:solidFill>
                    <a:srgbClr val="787878"/>
                  </a:solidFill>
                  <a:ea typeface="Pretendard Light"/>
                </a:rPr>
                <a:t> AI</a:t>
              </a:r>
              <a:r>
                <a:rPr lang="ko-KR" altLang="en-US" sz="2000" b="0" i="0" u="none" strike="noStrike" dirty="0">
                  <a:solidFill>
                    <a:srgbClr val="787878"/>
                  </a:solidFill>
                  <a:ea typeface="Pretendard Light"/>
                </a:rPr>
                <a:t> </a:t>
              </a:r>
              <a:r>
                <a:rPr lang="en-US" altLang="ko-KR" sz="2000" dirty="0">
                  <a:solidFill>
                    <a:srgbClr val="787878"/>
                  </a:solidFill>
                  <a:ea typeface="Pretendard Light"/>
                </a:rPr>
                <a:t>4.</a:t>
              </a:r>
              <a:r>
                <a:rPr lang="en-US" sz="2000" b="0" i="0" u="none" strike="noStrike" dirty="0">
                  <a:solidFill>
                    <a:srgbClr val="787878"/>
                  </a:solidFill>
                  <a:ea typeface="Pretendard Light"/>
                </a:rPr>
                <a:t> Back-end</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4F44C-AE32-15AE-1A09-412FB1D381A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F8BBFDC-A286-CE57-2222-569D0DB9E4FD}"/>
              </a:ext>
            </a:extLst>
          </p:cNvPr>
          <p:cNvPicPr>
            <a:picLocks noChangeAspect="1"/>
          </p:cNvPicPr>
          <p:nvPr/>
        </p:nvPicPr>
        <p:blipFill>
          <a:blip r:embed="rId3"/>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34F6B258-8248-9573-2D0A-5F7FB586890E}"/>
              </a:ext>
            </a:extLst>
          </p:cNvPr>
          <p:cNvPicPr>
            <a:picLocks noChangeAspect="1"/>
          </p:cNvPicPr>
          <p:nvPr/>
        </p:nvPicPr>
        <p:blipFill>
          <a:blip r:embed="rId3"/>
          <a:stretch>
            <a:fillRect/>
          </a:stretch>
        </p:blipFill>
        <p:spPr>
          <a:xfrm>
            <a:off x="-25400" y="10198100"/>
            <a:ext cx="18338800" cy="101600"/>
          </a:xfrm>
          <a:prstGeom prst="rect">
            <a:avLst/>
          </a:prstGeom>
        </p:spPr>
      </p:pic>
      <p:sp>
        <p:nvSpPr>
          <p:cNvPr id="7" name="TextBox 7">
            <a:extLst>
              <a:ext uri="{FF2B5EF4-FFF2-40B4-BE49-F238E27FC236}">
                <a16:creationId xmlns:a16="http://schemas.microsoft.com/office/drawing/2014/main" id="{8E4EF856-D636-84B9-9732-CEB29B1F3949}"/>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13" name="TextBox 5">
            <a:extLst>
              <a:ext uri="{FF2B5EF4-FFF2-40B4-BE49-F238E27FC236}">
                <a16:creationId xmlns:a16="http://schemas.microsoft.com/office/drawing/2014/main" id="{72CF9874-BBDC-1A27-8CD7-C834D13E4D09}"/>
              </a:ext>
            </a:extLst>
          </p:cNvPr>
          <p:cNvSpPr txBox="1"/>
          <p:nvPr/>
        </p:nvSpPr>
        <p:spPr>
          <a:xfrm>
            <a:off x="762000" y="660400"/>
            <a:ext cx="9448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2</a:t>
            </a:r>
            <a:r>
              <a:rPr lang="en-US" sz="3500" b="1" i="0" u="none" strike="noStrike" spc="100" dirty="0">
                <a:solidFill>
                  <a:srgbClr val="55855B"/>
                </a:solidFill>
                <a:latin typeface="Pretendard Bold"/>
              </a:rPr>
              <a:t>. Progress – </a:t>
            </a:r>
            <a:r>
              <a:rPr lang="en-US" sz="3500" b="1" spc="100" dirty="0">
                <a:solidFill>
                  <a:srgbClr val="55855B"/>
                </a:solidFill>
                <a:latin typeface="Pretendard Bold"/>
              </a:rPr>
              <a:t>[</a:t>
            </a:r>
            <a:r>
              <a:rPr lang="en-US" sz="3500" b="1" i="0" u="none" strike="noStrike" spc="100" dirty="0">
                <a:solidFill>
                  <a:srgbClr val="55855B"/>
                </a:solidFill>
                <a:latin typeface="Pretendard Bold"/>
              </a:rPr>
              <a:t>Back] Performance Test</a:t>
            </a:r>
          </a:p>
        </p:txBody>
      </p:sp>
      <p:pic>
        <p:nvPicPr>
          <p:cNvPr id="8" name="그림 7" descr="텍스트, 스크린샷, 폰트, 번호이(가) 표시된 사진&#10;&#10;자동 생성된 설명">
            <a:extLst>
              <a:ext uri="{FF2B5EF4-FFF2-40B4-BE49-F238E27FC236}">
                <a16:creationId xmlns:a16="http://schemas.microsoft.com/office/drawing/2014/main" id="{78864C86-F09A-B933-49C3-CD8059BD05C8}"/>
              </a:ext>
            </a:extLst>
          </p:cNvPr>
          <p:cNvPicPr>
            <a:picLocks noChangeAspect="1"/>
          </p:cNvPicPr>
          <p:nvPr/>
        </p:nvPicPr>
        <p:blipFill>
          <a:blip r:embed="rId4">
            <a:extLst>
              <a:ext uri="{28A0092B-C50C-407E-A947-70E740481C1C}">
                <a14:useLocalDpi xmlns:a14="http://schemas.microsoft.com/office/drawing/2010/main" val="0"/>
              </a:ext>
            </a:extLst>
          </a:blip>
          <a:srcRect t="6009"/>
          <a:stretch/>
        </p:blipFill>
        <p:spPr>
          <a:xfrm>
            <a:off x="8686800" y="2019300"/>
            <a:ext cx="7360028" cy="7502698"/>
          </a:xfrm>
          <a:prstGeom prst="rect">
            <a:avLst/>
          </a:prstGeom>
        </p:spPr>
      </p:pic>
      <p:sp>
        <p:nvSpPr>
          <p:cNvPr id="9" name="타원 8">
            <a:extLst>
              <a:ext uri="{FF2B5EF4-FFF2-40B4-BE49-F238E27FC236}">
                <a16:creationId xmlns:a16="http://schemas.microsoft.com/office/drawing/2014/main" id="{2F50C12F-A7CD-2891-B15B-9C3F588B8CF4}"/>
              </a:ext>
            </a:extLst>
          </p:cNvPr>
          <p:cNvSpPr/>
          <p:nvPr/>
        </p:nvSpPr>
        <p:spPr>
          <a:xfrm>
            <a:off x="9220200" y="2273300"/>
            <a:ext cx="3124200" cy="1498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9E1CB42-3158-0BEF-54B4-4F3A0D533298}"/>
              </a:ext>
            </a:extLst>
          </p:cNvPr>
          <p:cNvSpPr txBox="1"/>
          <p:nvPr/>
        </p:nvSpPr>
        <p:spPr>
          <a:xfrm>
            <a:off x="8686800" y="1701284"/>
            <a:ext cx="1319592" cy="369332"/>
          </a:xfrm>
          <a:prstGeom prst="rect">
            <a:avLst/>
          </a:prstGeom>
          <a:noFill/>
        </p:spPr>
        <p:txBody>
          <a:bodyPr wrap="none" rtlCol="0">
            <a:spAutoFit/>
          </a:bodyPr>
          <a:lstStyle/>
          <a:p>
            <a:r>
              <a:rPr lang="en-US" altLang="ko-KR" b="1" dirty="0"/>
              <a:t>CPU </a:t>
            </a:r>
            <a:r>
              <a:rPr lang="ko-KR" altLang="en-US" b="1" dirty="0"/>
              <a:t>사용률</a:t>
            </a:r>
          </a:p>
        </p:txBody>
      </p:sp>
      <p:sp>
        <p:nvSpPr>
          <p:cNvPr id="15" name="TextBox 14">
            <a:extLst>
              <a:ext uri="{FF2B5EF4-FFF2-40B4-BE49-F238E27FC236}">
                <a16:creationId xmlns:a16="http://schemas.microsoft.com/office/drawing/2014/main" id="{4009489F-74FC-9424-5C8E-F97762079E75}"/>
              </a:ext>
            </a:extLst>
          </p:cNvPr>
          <p:cNvSpPr txBox="1"/>
          <p:nvPr/>
        </p:nvSpPr>
        <p:spPr>
          <a:xfrm>
            <a:off x="533400" y="3708122"/>
            <a:ext cx="10287000" cy="584775"/>
          </a:xfrm>
          <a:prstGeom prst="rect">
            <a:avLst/>
          </a:prstGeom>
          <a:noFill/>
        </p:spPr>
        <p:txBody>
          <a:bodyPr wrap="square">
            <a:spAutoFit/>
          </a:bodyPr>
          <a:lstStyle/>
          <a:p>
            <a:pPr lvl="0" algn="ctr"/>
            <a:r>
              <a:rPr lang="en-US" altLang="ko-KR" sz="32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WHY?</a:t>
            </a:r>
            <a:endParaRPr lang="en-US" altLang="ko-KR" sz="3200" b="1" i="0" u="none" strike="noStrike"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cxnSp>
        <p:nvCxnSpPr>
          <p:cNvPr id="18" name="직선 화살표 연결선 17">
            <a:extLst>
              <a:ext uri="{FF2B5EF4-FFF2-40B4-BE49-F238E27FC236}">
                <a16:creationId xmlns:a16="http://schemas.microsoft.com/office/drawing/2014/main" id="{55E14220-7AF0-7B94-D6BE-9CDF20E98998}"/>
              </a:ext>
            </a:extLst>
          </p:cNvPr>
          <p:cNvCxnSpPr/>
          <p:nvPr/>
        </p:nvCxnSpPr>
        <p:spPr>
          <a:xfrm flipV="1">
            <a:off x="6324600" y="3314700"/>
            <a:ext cx="2895600" cy="578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3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A6833-AB92-E622-45D9-DD883288D8A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0562621-990E-80C6-7176-921032FC1625}"/>
              </a:ext>
            </a:extLst>
          </p:cNvPr>
          <p:cNvPicPr>
            <a:picLocks noChangeAspect="1"/>
          </p:cNvPicPr>
          <p:nvPr/>
        </p:nvPicPr>
        <p:blipFill>
          <a:blip r:embed="rId3"/>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30187CEE-F6F4-0AE6-8DE2-37950D151C62}"/>
              </a:ext>
            </a:extLst>
          </p:cNvPr>
          <p:cNvPicPr>
            <a:picLocks noChangeAspect="1"/>
          </p:cNvPicPr>
          <p:nvPr/>
        </p:nvPicPr>
        <p:blipFill>
          <a:blip r:embed="rId3"/>
          <a:stretch>
            <a:fillRect/>
          </a:stretch>
        </p:blipFill>
        <p:spPr>
          <a:xfrm>
            <a:off x="-25400" y="10198100"/>
            <a:ext cx="18338800" cy="101600"/>
          </a:xfrm>
          <a:prstGeom prst="rect">
            <a:avLst/>
          </a:prstGeom>
        </p:spPr>
      </p:pic>
      <p:sp>
        <p:nvSpPr>
          <p:cNvPr id="7" name="TextBox 7">
            <a:extLst>
              <a:ext uri="{FF2B5EF4-FFF2-40B4-BE49-F238E27FC236}">
                <a16:creationId xmlns:a16="http://schemas.microsoft.com/office/drawing/2014/main" id="{282705E1-DBC7-18DA-23A6-39E6B042695E}"/>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13" name="TextBox 5">
            <a:extLst>
              <a:ext uri="{FF2B5EF4-FFF2-40B4-BE49-F238E27FC236}">
                <a16:creationId xmlns:a16="http://schemas.microsoft.com/office/drawing/2014/main" id="{46EBBE57-4080-A4A6-BE4C-5AE52F1FC3BB}"/>
              </a:ext>
            </a:extLst>
          </p:cNvPr>
          <p:cNvSpPr txBox="1"/>
          <p:nvPr/>
        </p:nvSpPr>
        <p:spPr>
          <a:xfrm>
            <a:off x="762000" y="660400"/>
            <a:ext cx="9448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2</a:t>
            </a:r>
            <a:r>
              <a:rPr lang="en-US" sz="3500" b="1" i="0" u="none" strike="noStrike" spc="100" dirty="0">
                <a:solidFill>
                  <a:srgbClr val="55855B"/>
                </a:solidFill>
                <a:latin typeface="Pretendard Bold"/>
              </a:rPr>
              <a:t>. Progress – </a:t>
            </a:r>
            <a:r>
              <a:rPr lang="en-US" sz="3500" b="1" spc="100" dirty="0">
                <a:solidFill>
                  <a:srgbClr val="55855B"/>
                </a:solidFill>
                <a:latin typeface="Pretendard Bold"/>
              </a:rPr>
              <a:t>[</a:t>
            </a:r>
            <a:r>
              <a:rPr lang="en-US" sz="3500" b="1" i="0" u="none" strike="noStrike" spc="100" dirty="0">
                <a:solidFill>
                  <a:srgbClr val="55855B"/>
                </a:solidFill>
                <a:latin typeface="Pretendard Bold"/>
              </a:rPr>
              <a:t>Back] Performance Test</a:t>
            </a:r>
          </a:p>
        </p:txBody>
      </p:sp>
      <p:pic>
        <p:nvPicPr>
          <p:cNvPr id="11" name="그림 10" descr="텍스트, 스크린샷, 라인, 번호이(가) 표시된 사진&#10;&#10;자동 생성된 설명">
            <a:extLst>
              <a:ext uri="{FF2B5EF4-FFF2-40B4-BE49-F238E27FC236}">
                <a16:creationId xmlns:a16="http://schemas.microsoft.com/office/drawing/2014/main" id="{126C5366-978C-0B44-3E89-DBCA21F7544E}"/>
              </a:ext>
            </a:extLst>
          </p:cNvPr>
          <p:cNvPicPr>
            <a:picLocks noChangeAspect="1"/>
          </p:cNvPicPr>
          <p:nvPr/>
        </p:nvPicPr>
        <p:blipFill>
          <a:blip r:embed="rId4">
            <a:extLst>
              <a:ext uri="{28A0092B-C50C-407E-A947-70E740481C1C}">
                <a14:useLocalDpi xmlns:a14="http://schemas.microsoft.com/office/drawing/2010/main" val="0"/>
              </a:ext>
            </a:extLst>
          </a:blip>
          <a:srcRect l="-1" t="49753" r="-2600"/>
          <a:stretch/>
        </p:blipFill>
        <p:spPr>
          <a:xfrm>
            <a:off x="4114800" y="2112955"/>
            <a:ext cx="9347931" cy="6916745"/>
          </a:xfrm>
          <a:prstGeom prst="rect">
            <a:avLst/>
          </a:prstGeom>
        </p:spPr>
      </p:pic>
    </p:spTree>
    <p:extLst>
      <p:ext uri="{BB962C8B-B14F-4D97-AF65-F5344CB8AC3E}">
        <p14:creationId xmlns:p14="http://schemas.microsoft.com/office/powerpoint/2010/main" val="206058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25400" y="0"/>
            <a:ext cx="18338800" cy="101600"/>
          </a:xfrm>
          <a:prstGeom prst="rect">
            <a:avLst/>
          </a:prstGeom>
          <a:noFill/>
          <a:ln>
            <a:noFill/>
          </a:ln>
        </p:spPr>
      </p:pic>
      <p:pic>
        <p:nvPicPr>
          <p:cNvPr id="135" name="Google Shape;135;p2"/>
          <p:cNvPicPr preferRelativeResize="0"/>
          <p:nvPr/>
        </p:nvPicPr>
        <p:blipFill rotWithShape="1">
          <a:blip r:embed="rId3">
            <a:alphaModFix/>
          </a:blip>
          <a:srcRect/>
          <a:stretch/>
        </p:blipFill>
        <p:spPr>
          <a:xfrm>
            <a:off x="-25400" y="10198100"/>
            <a:ext cx="18338800" cy="101600"/>
          </a:xfrm>
          <a:prstGeom prst="rect">
            <a:avLst/>
          </a:prstGeom>
          <a:noFill/>
          <a:ln>
            <a:noFill/>
          </a:ln>
        </p:spPr>
      </p:pic>
      <p:sp>
        <p:nvSpPr>
          <p:cNvPr id="136" name="Google Shape;136;p2"/>
          <p:cNvSpPr txBox="1"/>
          <p:nvPr/>
        </p:nvSpPr>
        <p:spPr>
          <a:xfrm>
            <a:off x="13982700" y="9550400"/>
            <a:ext cx="3733800" cy="304800"/>
          </a:xfrm>
          <a:prstGeom prst="rect">
            <a:avLst/>
          </a:prstGeom>
          <a:noFill/>
          <a:ln>
            <a:noFill/>
          </a:ln>
        </p:spPr>
        <p:txBody>
          <a:bodyPr spcFirstLastPara="1" wrap="square" lIns="0" tIns="0" rIns="0" bIns="0" anchor="t" anchorCtr="0">
            <a:noAutofit/>
          </a:bodyPr>
          <a:lstStyle/>
          <a:p>
            <a:pPr marL="0" marR="0" lvl="0" indent="0" algn="r" rtl="0">
              <a:lnSpc>
                <a:spcPct val="99600"/>
              </a:lnSpc>
              <a:spcBef>
                <a:spcPts val="0"/>
              </a:spcBef>
              <a:spcAft>
                <a:spcPts val="0"/>
              </a:spcAft>
              <a:buNone/>
            </a:pPr>
            <a:r>
              <a:rPr lang="en-US" sz="1700" b="0" i="0" u="none" strike="noStrike" cap="none">
                <a:solidFill>
                  <a:srgbClr val="55855B"/>
                </a:solidFill>
                <a:latin typeface="Arial"/>
                <a:ea typeface="Arial"/>
                <a:cs typeface="Arial"/>
                <a:sym typeface="Arial"/>
              </a:rPr>
              <a:t>Capstone Design Project</a:t>
            </a:r>
            <a:endParaRPr/>
          </a:p>
        </p:txBody>
      </p:sp>
      <p:sp>
        <p:nvSpPr>
          <p:cNvPr id="137" name="Google Shape;137;p2"/>
          <p:cNvSpPr txBox="1"/>
          <p:nvPr/>
        </p:nvSpPr>
        <p:spPr>
          <a:xfrm>
            <a:off x="762000" y="711200"/>
            <a:ext cx="10858500" cy="6223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500" b="1" i="0" u="none" strike="noStrike" cap="none">
                <a:solidFill>
                  <a:srgbClr val="55855B"/>
                </a:solidFill>
                <a:latin typeface="Arial"/>
                <a:ea typeface="Arial"/>
                <a:cs typeface="Arial"/>
                <a:sym typeface="Arial"/>
              </a:rPr>
              <a:t>03. Challenges - </a:t>
            </a:r>
            <a:r>
              <a:rPr lang="en-US" sz="3500" b="1">
                <a:solidFill>
                  <a:srgbClr val="55855B"/>
                </a:solidFill>
              </a:rPr>
              <a:t>Front</a:t>
            </a:r>
            <a:r>
              <a:rPr lang="en-US" sz="3500" b="1" i="0" u="none" strike="noStrike" cap="none">
                <a:solidFill>
                  <a:srgbClr val="55855B"/>
                </a:solidFill>
                <a:latin typeface="Arial"/>
                <a:ea typeface="Arial"/>
                <a:cs typeface="Arial"/>
                <a:sym typeface="Arial"/>
              </a:rPr>
              <a:t>end</a:t>
            </a:r>
            <a:endParaRPr/>
          </a:p>
        </p:txBody>
      </p:sp>
      <p:pic>
        <p:nvPicPr>
          <p:cNvPr id="138" name="Google Shape;138;p2"/>
          <p:cNvPicPr preferRelativeResize="0"/>
          <p:nvPr/>
        </p:nvPicPr>
        <p:blipFill>
          <a:blip r:embed="rId4">
            <a:alphaModFix/>
          </a:blip>
          <a:stretch>
            <a:fillRect/>
          </a:stretch>
        </p:blipFill>
        <p:spPr>
          <a:xfrm>
            <a:off x="6705600" y="2711450"/>
            <a:ext cx="4876800" cy="487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5400" y="0"/>
            <a:ext cx="18338800" cy="101600"/>
          </a:xfrm>
          <a:prstGeom prst="rect">
            <a:avLst/>
          </a:prstGeom>
        </p:spPr>
      </p:pic>
      <p:pic>
        <p:nvPicPr>
          <p:cNvPr id="3" name="Picture 3"/>
          <p:cNvPicPr>
            <a:picLocks noChangeAspect="1"/>
          </p:cNvPicPr>
          <p:nvPr/>
        </p:nvPicPr>
        <p:blipFill>
          <a:blip r:embed="rId2"/>
          <a:stretch>
            <a:fillRect/>
          </a:stretch>
        </p:blipFill>
        <p:spPr>
          <a:xfrm>
            <a:off x="-25400" y="10198100"/>
            <a:ext cx="18338800" cy="101600"/>
          </a:xfrm>
          <a:prstGeom prst="rect">
            <a:avLst/>
          </a:prstGeom>
        </p:spPr>
      </p:pic>
      <p:grpSp>
        <p:nvGrpSpPr>
          <p:cNvPr id="4" name="Group 4"/>
          <p:cNvGrpSpPr/>
          <p:nvPr/>
        </p:nvGrpSpPr>
        <p:grpSpPr>
          <a:xfrm>
            <a:off x="324256400" y="-2147483648"/>
            <a:ext cx="2147483647" cy="2147483647"/>
            <a:chOff x="0" y="0"/>
            <a:chExt cx="0" cy="0"/>
          </a:xfrm>
        </p:grpSpPr>
      </p:grpSp>
      <p:pic>
        <p:nvPicPr>
          <p:cNvPr id="5" name="Picture 5"/>
          <p:cNvPicPr>
            <a:picLocks noChangeAspect="1"/>
          </p:cNvPicPr>
          <p:nvPr/>
        </p:nvPicPr>
        <p:blipFill>
          <a:blip r:embed="rId3"/>
          <a:stretch>
            <a:fillRect/>
          </a:stretch>
        </p:blipFill>
        <p:spPr>
          <a:xfrm>
            <a:off x="-533400" y="-2781300"/>
            <a:ext cx="18846800" cy="9525000"/>
          </a:xfrm>
          <a:prstGeom prst="rect">
            <a:avLst/>
          </a:prstGeom>
        </p:spPr>
      </p:pic>
      <p:pic>
        <p:nvPicPr>
          <p:cNvPr id="6" name="Picture 6"/>
          <p:cNvPicPr>
            <a:picLocks noChangeAspect="1"/>
          </p:cNvPicPr>
          <p:nvPr/>
        </p:nvPicPr>
        <p:blipFill>
          <a:blip r:embed="rId4"/>
          <a:stretch>
            <a:fillRect/>
          </a:stretch>
        </p:blipFill>
        <p:spPr>
          <a:xfrm>
            <a:off x="16459200" y="-2781300"/>
            <a:ext cx="1854200" cy="1854200"/>
          </a:xfrm>
          <a:prstGeom prst="rect">
            <a:avLst/>
          </a:prstGeom>
        </p:spPr>
      </p:pic>
      <p:pic>
        <p:nvPicPr>
          <p:cNvPr id="7" name="Picture 7"/>
          <p:cNvPicPr>
            <a:picLocks noChangeAspect="1"/>
          </p:cNvPicPr>
          <p:nvPr/>
        </p:nvPicPr>
        <p:blipFill>
          <a:blip r:embed="rId4"/>
          <a:stretch>
            <a:fillRect/>
          </a:stretch>
        </p:blipFill>
        <p:spPr>
          <a:xfrm>
            <a:off x="25400" y="-2781300"/>
            <a:ext cx="1854200" cy="1854200"/>
          </a:xfrm>
          <a:prstGeom prst="rect">
            <a:avLst/>
          </a:prstGeom>
        </p:spPr>
      </p:pic>
      <p:pic>
        <p:nvPicPr>
          <p:cNvPr id="8" name="Picture 8"/>
          <p:cNvPicPr>
            <a:picLocks noChangeAspect="1"/>
          </p:cNvPicPr>
          <p:nvPr/>
        </p:nvPicPr>
        <p:blipFill>
          <a:blip r:embed="rId4"/>
          <a:stretch>
            <a:fillRect/>
          </a:stretch>
        </p:blipFill>
        <p:spPr>
          <a:xfrm>
            <a:off x="-25400" y="4889500"/>
            <a:ext cx="1854200" cy="1854200"/>
          </a:xfrm>
          <a:prstGeom prst="rect">
            <a:avLst/>
          </a:prstGeom>
        </p:spPr>
      </p:pic>
      <p:sp>
        <p:nvSpPr>
          <p:cNvPr id="9" name="TextBox 9"/>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10" name="TextBox 10"/>
          <p:cNvSpPr txBox="1"/>
          <p:nvPr/>
        </p:nvSpPr>
        <p:spPr>
          <a:xfrm>
            <a:off x="7620000" y="5105400"/>
            <a:ext cx="3276600" cy="1600200"/>
          </a:xfrm>
          <a:prstGeom prst="rect">
            <a:avLst/>
          </a:prstGeom>
          <a:effectLst>
            <a:outerShdw blurRad="296333" dist="57150" dir="2700000">
              <a:srgbClr val="FFFFFF">
                <a:alpha val="20000"/>
              </a:srgbClr>
            </a:outerShdw>
          </a:effectLst>
        </p:spPr>
        <p:txBody>
          <a:bodyPr lIns="0" tIns="0" rIns="0" bIns="0" rtlCol="0" anchor="ctr"/>
          <a:lstStyle/>
          <a:p>
            <a:pPr lvl="0" algn="l">
              <a:lnSpc>
                <a:spcPct val="95449"/>
              </a:lnSpc>
            </a:pPr>
            <a:r>
              <a:rPr lang="en-US" sz="9000" b="0" i="0" u="none" strike="noStrike">
                <a:solidFill>
                  <a:srgbClr val="FFFFFF"/>
                </a:solidFill>
                <a:latin typeface="Pretendard ExtraBold"/>
              </a:rPr>
              <a:t>Q &amp; A</a:t>
            </a:r>
          </a:p>
        </p:txBody>
      </p:sp>
      <p:sp>
        <p:nvSpPr>
          <p:cNvPr id="11" name="TextBox 11"/>
          <p:cNvSpPr txBox="1"/>
          <p:nvPr/>
        </p:nvSpPr>
        <p:spPr>
          <a:xfrm>
            <a:off x="4737100" y="7099300"/>
            <a:ext cx="8902700" cy="609600"/>
          </a:xfrm>
          <a:prstGeom prst="rect">
            <a:avLst/>
          </a:prstGeom>
        </p:spPr>
        <p:txBody>
          <a:bodyPr lIns="0" tIns="0" rIns="0" bIns="0" rtlCol="0" anchor="t"/>
          <a:lstStyle/>
          <a:p>
            <a:pPr lvl="0" algn="l">
              <a:lnSpc>
                <a:spcPct val="99600"/>
              </a:lnSpc>
            </a:pPr>
            <a:r>
              <a:rPr lang="en-US" sz="3500" b="0" i="0" u="none" strike="noStrike">
                <a:solidFill>
                  <a:srgbClr val="55855B"/>
                </a:solidFill>
                <a:latin typeface="Pretendard Medium"/>
              </a:rPr>
              <a:t>NLP-based Psychological Diagnostic Diary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992100" y="8102600"/>
            <a:ext cx="12026900" cy="5727700"/>
          </a:xfrm>
          <a:prstGeom prst="rect">
            <a:avLst/>
          </a:prstGeom>
        </p:spPr>
      </p:pic>
      <p:pic>
        <p:nvPicPr>
          <p:cNvPr id="3" name="Picture 3"/>
          <p:cNvPicPr>
            <a:picLocks noChangeAspect="1"/>
          </p:cNvPicPr>
          <p:nvPr/>
        </p:nvPicPr>
        <p:blipFill>
          <a:blip r:embed="rId4"/>
          <a:stretch>
            <a:fillRect/>
          </a:stretch>
        </p:blipFill>
        <p:spPr>
          <a:xfrm>
            <a:off x="1816100" y="8102600"/>
            <a:ext cx="12026900" cy="5727700"/>
          </a:xfrm>
          <a:prstGeom prst="rect">
            <a:avLst/>
          </a:prstGeom>
        </p:spPr>
      </p:pic>
      <p:pic>
        <p:nvPicPr>
          <p:cNvPr id="4" name="Picture 4"/>
          <p:cNvPicPr>
            <a:picLocks noChangeAspect="1"/>
          </p:cNvPicPr>
          <p:nvPr/>
        </p:nvPicPr>
        <p:blipFill>
          <a:blip r:embed="rId5"/>
          <a:stretch>
            <a:fillRect/>
          </a:stretch>
        </p:blipFill>
        <p:spPr>
          <a:xfrm>
            <a:off x="1231900" y="8978900"/>
            <a:ext cx="16827500" cy="6705600"/>
          </a:xfrm>
          <a:prstGeom prst="rect">
            <a:avLst/>
          </a:prstGeom>
        </p:spPr>
      </p:pic>
      <p:pic>
        <p:nvPicPr>
          <p:cNvPr id="5" name="Picture 5"/>
          <p:cNvPicPr>
            <a:picLocks noChangeAspect="1"/>
          </p:cNvPicPr>
          <p:nvPr/>
        </p:nvPicPr>
        <p:blipFill>
          <a:blip r:embed="rId6"/>
          <a:stretch>
            <a:fillRect/>
          </a:stretch>
        </p:blipFill>
        <p:spPr>
          <a:xfrm>
            <a:off x="-25400" y="10198100"/>
            <a:ext cx="18338800" cy="101600"/>
          </a:xfrm>
          <a:prstGeom prst="rect">
            <a:avLst/>
          </a:prstGeom>
        </p:spPr>
      </p:pic>
      <p:pic>
        <p:nvPicPr>
          <p:cNvPr id="6" name="Picture 6"/>
          <p:cNvPicPr>
            <a:picLocks noChangeAspect="1"/>
          </p:cNvPicPr>
          <p:nvPr/>
        </p:nvPicPr>
        <p:blipFill>
          <a:blip r:embed="rId6"/>
          <a:stretch>
            <a:fillRect/>
          </a:stretch>
        </p:blipFill>
        <p:spPr>
          <a:xfrm>
            <a:off x="-25400" y="0"/>
            <a:ext cx="18338800" cy="101600"/>
          </a:xfrm>
          <a:prstGeom prst="rect">
            <a:avLst/>
          </a:prstGeom>
        </p:spPr>
      </p:pic>
      <p:sp>
        <p:nvSpPr>
          <p:cNvPr id="8" name="TextBox 8"/>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pic>
        <p:nvPicPr>
          <p:cNvPr id="9" name="Picture 9"/>
          <p:cNvPicPr>
            <a:picLocks noChangeAspect="1"/>
          </p:cNvPicPr>
          <p:nvPr/>
        </p:nvPicPr>
        <p:blipFill>
          <a:blip r:embed="rId7"/>
          <a:stretch>
            <a:fillRect/>
          </a:stretch>
        </p:blipFill>
        <p:spPr>
          <a:xfrm>
            <a:off x="1816100" y="2387600"/>
            <a:ext cx="12026900" cy="5727700"/>
          </a:xfrm>
          <a:prstGeom prst="rect">
            <a:avLst/>
          </a:prstGeom>
        </p:spPr>
      </p:pic>
      <p:graphicFrame>
        <p:nvGraphicFramePr>
          <p:cNvPr id="10" name="Table 10"/>
          <p:cNvGraphicFramePr>
            <a:graphicFrameLocks noGrp="1"/>
          </p:cNvGraphicFramePr>
          <p:nvPr/>
        </p:nvGraphicFramePr>
        <p:xfrm>
          <a:off x="1866900" y="1714500"/>
          <a:ext cx="13868400" cy="2374900"/>
        </p:xfrm>
        <a:graphic>
          <a:graphicData uri="http://schemas.openxmlformats.org/drawingml/2006/table">
            <a:tbl>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gridCol w="1981200">
                  <a:extLst>
                    <a:ext uri="{9D8B030D-6E8A-4147-A177-3AD203B41FA5}">
                      <a16:colId xmlns:a16="http://schemas.microsoft.com/office/drawing/2014/main" val="20004"/>
                    </a:ext>
                  </a:extLst>
                </a:gridCol>
                <a:gridCol w="1981200">
                  <a:extLst>
                    <a:ext uri="{9D8B030D-6E8A-4147-A177-3AD203B41FA5}">
                      <a16:colId xmlns:a16="http://schemas.microsoft.com/office/drawing/2014/main" val="20005"/>
                    </a:ext>
                  </a:extLst>
                </a:gridCol>
                <a:gridCol w="1981200">
                  <a:extLst>
                    <a:ext uri="{9D8B030D-6E8A-4147-A177-3AD203B41FA5}">
                      <a16:colId xmlns:a16="http://schemas.microsoft.com/office/drawing/2014/main" val="20006"/>
                    </a:ext>
                  </a:extLst>
                </a:gridCol>
              </a:tblGrid>
              <a:tr h="2374900">
                <a:tc>
                  <a:txBody>
                    <a:bodyPr/>
                    <a:lstStyle/>
                    <a:p>
                      <a:pPr lvl="0" algn="ctr">
                        <a:lnSpc>
                          <a:spcPct val="91714"/>
                        </a:lnSpc>
                        <a:defRPr/>
                      </a:pPr>
                      <a:r>
                        <a:rPr lang="en-US" sz="1800" b="0" i="0" u="none" strike="noStrike">
                          <a:solidFill>
                            <a:srgbClr val="000000"/>
                          </a:solidFill>
                          <a:latin typeface="Pretendard Medium"/>
                        </a:rPr>
                        <a:t>Week 2-3</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1800" b="0" i="0" u="none" strike="noStrike">
                          <a:solidFill>
                            <a:srgbClr val="000000"/>
                          </a:solidFill>
                          <a:latin typeface="Pretendard Medium"/>
                        </a:rPr>
                        <a:t>Week 4-5</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1800" b="0" i="0" u="none" strike="noStrike">
                          <a:solidFill>
                            <a:srgbClr val="000000"/>
                          </a:solidFill>
                          <a:latin typeface="Pretendard Medium"/>
                        </a:rPr>
                        <a:t>Week 6-7</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1800" b="0" i="0" u="none" strike="noStrike">
                          <a:solidFill>
                            <a:srgbClr val="000000"/>
                          </a:solidFill>
                          <a:latin typeface="Pretendard Medium"/>
                        </a:rPr>
                        <a:t>Week 8-9</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83000"/>
                        </a:lnSpc>
                        <a:defRPr/>
                      </a:pPr>
                      <a:r>
                        <a:rPr lang="en-US" sz="1800" b="0" i="0" u="none" strike="noStrike">
                          <a:solidFill>
                            <a:srgbClr val="000000"/>
                          </a:solidFill>
                          <a:latin typeface="Pretendard Medium"/>
                        </a:rPr>
                        <a:t>Week 10-11</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83000"/>
                        </a:lnSpc>
                        <a:defRPr/>
                      </a:pPr>
                      <a:r>
                        <a:rPr lang="en-US" sz="1800" b="0" i="0" u="none" strike="noStrike">
                          <a:solidFill>
                            <a:srgbClr val="000000"/>
                          </a:solidFill>
                          <a:latin typeface="Pretendard Medium"/>
                        </a:rPr>
                        <a:t>Week 12-13</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83000"/>
                        </a:lnSpc>
                        <a:defRPr/>
                      </a:pPr>
                      <a:r>
                        <a:rPr lang="en-US" sz="1800" b="0" i="0" u="none" strike="noStrike">
                          <a:solidFill>
                            <a:srgbClr val="000000"/>
                          </a:solidFill>
                          <a:latin typeface="Pretendard Medium"/>
                        </a:rPr>
                        <a:t>Week 14-15</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bl>
          </a:graphicData>
        </a:graphic>
      </p:graphicFrame>
      <p:pic>
        <p:nvPicPr>
          <p:cNvPr id="11" name="Picture 11"/>
          <p:cNvPicPr>
            <a:picLocks noChangeAspect="1"/>
          </p:cNvPicPr>
          <p:nvPr/>
        </p:nvPicPr>
        <p:blipFill>
          <a:blip r:embed="rId8"/>
          <a:stretch>
            <a:fillRect/>
          </a:stretch>
        </p:blipFill>
        <p:spPr>
          <a:xfrm>
            <a:off x="12992100" y="2387600"/>
            <a:ext cx="12026900" cy="5727700"/>
          </a:xfrm>
          <a:prstGeom prst="rect">
            <a:avLst/>
          </a:prstGeom>
        </p:spPr>
      </p:pic>
      <p:pic>
        <p:nvPicPr>
          <p:cNvPr id="13" name="Picture 13"/>
          <p:cNvPicPr>
            <a:picLocks noChangeAspect="1"/>
          </p:cNvPicPr>
          <p:nvPr/>
        </p:nvPicPr>
        <p:blipFill>
          <a:blip r:embed="rId9"/>
          <a:stretch>
            <a:fillRect/>
          </a:stretch>
        </p:blipFill>
        <p:spPr>
          <a:xfrm>
            <a:off x="1270000" y="2552700"/>
            <a:ext cx="3289300" cy="685800"/>
          </a:xfrm>
          <a:prstGeom prst="rect">
            <a:avLst/>
          </a:prstGeom>
        </p:spPr>
      </p:pic>
      <p:sp>
        <p:nvSpPr>
          <p:cNvPr id="14" name="TextBox 14"/>
          <p:cNvSpPr txBox="1"/>
          <p:nvPr/>
        </p:nvSpPr>
        <p:spPr>
          <a:xfrm>
            <a:off x="-152400" y="2730500"/>
            <a:ext cx="6426200" cy="317500"/>
          </a:xfrm>
          <a:prstGeom prst="rect">
            <a:avLst/>
          </a:prstGeom>
        </p:spPr>
        <p:txBody>
          <a:bodyPr lIns="0" tIns="0" rIns="0" bIns="0" rtlCol="0" anchor="ctr"/>
          <a:lstStyle/>
          <a:p>
            <a:pPr lvl="0" algn="ctr">
              <a:lnSpc>
                <a:spcPct val="123669"/>
              </a:lnSpc>
            </a:pPr>
            <a:r>
              <a:rPr lang="en-US" sz="1800" b="0" i="0" u="none" strike="noStrike">
                <a:solidFill>
                  <a:srgbClr val="000000"/>
                </a:solidFill>
                <a:latin typeface="Pretendard SemiBold"/>
              </a:rPr>
              <a:t>Topic Ideation</a:t>
            </a:r>
          </a:p>
        </p:txBody>
      </p:sp>
      <p:pic>
        <p:nvPicPr>
          <p:cNvPr id="15" name="Picture 15"/>
          <p:cNvPicPr>
            <a:picLocks noChangeAspect="1"/>
          </p:cNvPicPr>
          <p:nvPr/>
        </p:nvPicPr>
        <p:blipFill>
          <a:blip r:embed="rId10"/>
          <a:stretch>
            <a:fillRect/>
          </a:stretch>
        </p:blipFill>
        <p:spPr>
          <a:xfrm>
            <a:off x="4457700" y="3479800"/>
            <a:ext cx="4178300" cy="685800"/>
          </a:xfrm>
          <a:prstGeom prst="rect">
            <a:avLst/>
          </a:prstGeom>
        </p:spPr>
      </p:pic>
      <p:sp>
        <p:nvSpPr>
          <p:cNvPr id="16" name="TextBox 16"/>
          <p:cNvSpPr txBox="1"/>
          <p:nvPr/>
        </p:nvSpPr>
        <p:spPr>
          <a:xfrm>
            <a:off x="3378200" y="3644900"/>
            <a:ext cx="6426200" cy="317500"/>
          </a:xfrm>
          <a:prstGeom prst="rect">
            <a:avLst/>
          </a:prstGeom>
        </p:spPr>
        <p:txBody>
          <a:bodyPr lIns="0" tIns="0" rIns="0" bIns="0" rtlCol="0" anchor="ctr"/>
          <a:lstStyle/>
          <a:p>
            <a:pPr lvl="0" algn="ctr">
              <a:lnSpc>
                <a:spcPct val="123669"/>
              </a:lnSpc>
            </a:pPr>
            <a:r>
              <a:rPr lang="en-US" sz="1800" b="0" i="0" u="none" strike="noStrike">
                <a:solidFill>
                  <a:srgbClr val="000000"/>
                </a:solidFill>
                <a:latin typeface="Pretendard SemiBold"/>
              </a:rPr>
              <a:t>Data Collection</a:t>
            </a:r>
          </a:p>
        </p:txBody>
      </p:sp>
      <p:pic>
        <p:nvPicPr>
          <p:cNvPr id="17" name="Picture 17"/>
          <p:cNvPicPr>
            <a:picLocks noChangeAspect="1"/>
          </p:cNvPicPr>
          <p:nvPr/>
        </p:nvPicPr>
        <p:blipFill>
          <a:blip r:embed="rId11"/>
          <a:stretch>
            <a:fillRect/>
          </a:stretch>
        </p:blipFill>
        <p:spPr>
          <a:xfrm>
            <a:off x="4406900" y="4457700"/>
            <a:ext cx="6337300" cy="685800"/>
          </a:xfrm>
          <a:prstGeom prst="rect">
            <a:avLst/>
          </a:prstGeom>
        </p:spPr>
      </p:pic>
      <p:sp>
        <p:nvSpPr>
          <p:cNvPr id="18" name="TextBox 18"/>
          <p:cNvSpPr txBox="1"/>
          <p:nvPr/>
        </p:nvSpPr>
        <p:spPr>
          <a:xfrm>
            <a:off x="4610100" y="4610100"/>
            <a:ext cx="6426200" cy="317500"/>
          </a:xfrm>
          <a:prstGeom prst="rect">
            <a:avLst/>
          </a:prstGeom>
        </p:spPr>
        <p:txBody>
          <a:bodyPr lIns="0" tIns="0" rIns="0" bIns="0" rtlCol="0" anchor="ctr"/>
          <a:lstStyle/>
          <a:p>
            <a:pPr lvl="0" algn="ctr">
              <a:lnSpc>
                <a:spcPct val="123669"/>
              </a:lnSpc>
            </a:pPr>
            <a:r>
              <a:rPr lang="en-US" sz="1800" b="0" i="0" u="none" strike="noStrike">
                <a:solidFill>
                  <a:srgbClr val="FFFFFF"/>
                </a:solidFill>
                <a:latin typeface="Pretendard SemiBold"/>
              </a:rPr>
              <a:t>AI Model Design</a:t>
            </a:r>
          </a:p>
        </p:txBody>
      </p:sp>
      <p:pic>
        <p:nvPicPr>
          <p:cNvPr id="19" name="Picture 19"/>
          <p:cNvPicPr>
            <a:picLocks noChangeAspect="1"/>
          </p:cNvPicPr>
          <p:nvPr/>
        </p:nvPicPr>
        <p:blipFill>
          <a:blip r:embed="rId12"/>
          <a:stretch>
            <a:fillRect/>
          </a:stretch>
        </p:blipFill>
        <p:spPr>
          <a:xfrm>
            <a:off x="6502400" y="5422900"/>
            <a:ext cx="4178300" cy="685800"/>
          </a:xfrm>
          <a:prstGeom prst="rect">
            <a:avLst/>
          </a:prstGeom>
        </p:spPr>
      </p:pic>
      <p:pic>
        <p:nvPicPr>
          <p:cNvPr id="20" name="Picture 20"/>
          <p:cNvPicPr>
            <a:picLocks noChangeAspect="1"/>
          </p:cNvPicPr>
          <p:nvPr/>
        </p:nvPicPr>
        <p:blipFill>
          <a:blip r:embed="rId12"/>
          <a:stretch>
            <a:fillRect/>
          </a:stretch>
        </p:blipFill>
        <p:spPr>
          <a:xfrm>
            <a:off x="6502400" y="6451600"/>
            <a:ext cx="4178300" cy="685800"/>
          </a:xfrm>
          <a:prstGeom prst="rect">
            <a:avLst/>
          </a:prstGeom>
        </p:spPr>
      </p:pic>
      <p:pic>
        <p:nvPicPr>
          <p:cNvPr id="21" name="Picture 21"/>
          <p:cNvPicPr>
            <a:picLocks noChangeAspect="1"/>
          </p:cNvPicPr>
          <p:nvPr/>
        </p:nvPicPr>
        <p:blipFill>
          <a:blip r:embed="rId11"/>
          <a:stretch>
            <a:fillRect/>
          </a:stretch>
        </p:blipFill>
        <p:spPr>
          <a:xfrm>
            <a:off x="8140700" y="7277100"/>
            <a:ext cx="6337300" cy="685800"/>
          </a:xfrm>
          <a:prstGeom prst="rect">
            <a:avLst/>
          </a:prstGeom>
        </p:spPr>
      </p:pic>
      <p:sp>
        <p:nvSpPr>
          <p:cNvPr id="22" name="TextBox 22"/>
          <p:cNvSpPr txBox="1"/>
          <p:nvPr/>
        </p:nvSpPr>
        <p:spPr>
          <a:xfrm>
            <a:off x="8343900" y="7416800"/>
            <a:ext cx="6426200" cy="317500"/>
          </a:xfrm>
          <a:prstGeom prst="rect">
            <a:avLst/>
          </a:prstGeom>
        </p:spPr>
        <p:txBody>
          <a:bodyPr lIns="0" tIns="0" rIns="0" bIns="0" rtlCol="0" anchor="ctr"/>
          <a:lstStyle/>
          <a:p>
            <a:pPr lvl="0" algn="ctr">
              <a:lnSpc>
                <a:spcPct val="123669"/>
              </a:lnSpc>
            </a:pPr>
            <a:r>
              <a:rPr lang="en-US" sz="1800" b="0" i="0" u="none" strike="noStrike">
                <a:solidFill>
                  <a:srgbClr val="FFFFFF"/>
                </a:solidFill>
                <a:latin typeface="Pretendard SemiBold"/>
              </a:rPr>
              <a:t>UX/UI Design &amp; Implementation</a:t>
            </a:r>
          </a:p>
        </p:txBody>
      </p:sp>
      <p:pic>
        <p:nvPicPr>
          <p:cNvPr id="23" name="Picture 23"/>
          <p:cNvPicPr>
            <a:picLocks noChangeAspect="1"/>
          </p:cNvPicPr>
          <p:nvPr/>
        </p:nvPicPr>
        <p:blipFill>
          <a:blip r:embed="rId10"/>
          <a:stretch>
            <a:fillRect/>
          </a:stretch>
        </p:blipFill>
        <p:spPr>
          <a:xfrm>
            <a:off x="12877800" y="8102600"/>
            <a:ext cx="4178300" cy="685800"/>
          </a:xfrm>
          <a:prstGeom prst="rect">
            <a:avLst/>
          </a:prstGeom>
        </p:spPr>
      </p:pic>
      <p:pic>
        <p:nvPicPr>
          <p:cNvPr id="24" name="Picture 24"/>
          <p:cNvPicPr>
            <a:picLocks noChangeAspect="1"/>
          </p:cNvPicPr>
          <p:nvPr/>
        </p:nvPicPr>
        <p:blipFill>
          <a:blip r:embed="rId13"/>
          <a:stretch>
            <a:fillRect/>
          </a:stretch>
        </p:blipFill>
        <p:spPr>
          <a:xfrm>
            <a:off x="11580626" y="2336800"/>
            <a:ext cx="2654300" cy="6629400"/>
          </a:xfrm>
          <a:prstGeom prst="rect">
            <a:avLst/>
          </a:prstGeom>
        </p:spPr>
      </p:pic>
      <p:sp>
        <p:nvSpPr>
          <p:cNvPr id="25" name="TextBox 25"/>
          <p:cNvSpPr txBox="1"/>
          <p:nvPr/>
        </p:nvSpPr>
        <p:spPr>
          <a:xfrm>
            <a:off x="11811000" y="8280400"/>
            <a:ext cx="6426200" cy="317500"/>
          </a:xfrm>
          <a:prstGeom prst="rect">
            <a:avLst/>
          </a:prstGeom>
        </p:spPr>
        <p:txBody>
          <a:bodyPr lIns="0" tIns="0" rIns="0" bIns="0" rtlCol="0" anchor="ctr"/>
          <a:lstStyle/>
          <a:p>
            <a:pPr lvl="0" algn="ctr">
              <a:lnSpc>
                <a:spcPct val="123669"/>
              </a:lnSpc>
            </a:pPr>
            <a:r>
              <a:rPr lang="en-US" sz="1800" b="0" i="0" u="none" strike="noStrike">
                <a:solidFill>
                  <a:srgbClr val="000000"/>
                </a:solidFill>
                <a:latin typeface="Pretendard SemiBold"/>
              </a:rPr>
              <a:t>Beta Service &amp; FeedBack</a:t>
            </a:r>
          </a:p>
        </p:txBody>
      </p:sp>
      <p:sp>
        <p:nvSpPr>
          <p:cNvPr id="26" name="TextBox 26"/>
          <p:cNvSpPr txBox="1"/>
          <p:nvPr/>
        </p:nvSpPr>
        <p:spPr>
          <a:xfrm>
            <a:off x="5422900" y="6616700"/>
            <a:ext cx="6426200" cy="317500"/>
          </a:xfrm>
          <a:prstGeom prst="rect">
            <a:avLst/>
          </a:prstGeom>
        </p:spPr>
        <p:txBody>
          <a:bodyPr lIns="0" tIns="0" rIns="0" bIns="0" rtlCol="0" anchor="ctr"/>
          <a:lstStyle/>
          <a:p>
            <a:pPr lvl="0" algn="ctr">
              <a:lnSpc>
                <a:spcPct val="123669"/>
              </a:lnSpc>
            </a:pPr>
            <a:r>
              <a:rPr lang="en-US" sz="1800" b="0" i="0" u="none" strike="noStrike">
                <a:solidFill>
                  <a:srgbClr val="FFFFFF"/>
                </a:solidFill>
                <a:latin typeface="Pretendard SemiBold"/>
              </a:rPr>
              <a:t>Model &amp; Algorithm Implementation</a:t>
            </a:r>
          </a:p>
        </p:txBody>
      </p:sp>
      <p:sp>
        <p:nvSpPr>
          <p:cNvPr id="27" name="TextBox 27"/>
          <p:cNvSpPr txBox="1"/>
          <p:nvPr/>
        </p:nvSpPr>
        <p:spPr>
          <a:xfrm>
            <a:off x="5422900" y="5600700"/>
            <a:ext cx="6426200" cy="317500"/>
          </a:xfrm>
          <a:prstGeom prst="rect">
            <a:avLst/>
          </a:prstGeom>
        </p:spPr>
        <p:txBody>
          <a:bodyPr lIns="0" tIns="0" rIns="0" bIns="0" rtlCol="0" anchor="ctr"/>
          <a:lstStyle/>
          <a:p>
            <a:pPr lvl="0" algn="ctr">
              <a:lnSpc>
                <a:spcPct val="123669"/>
              </a:lnSpc>
            </a:pPr>
            <a:r>
              <a:rPr lang="en-US" sz="1800" b="0" i="0" u="none" strike="noStrike">
                <a:solidFill>
                  <a:srgbClr val="FFFFFF"/>
                </a:solidFill>
                <a:latin typeface="Pretendard SemiBold"/>
              </a:rPr>
              <a:t>Data PreProcessing</a:t>
            </a:r>
          </a:p>
        </p:txBody>
      </p:sp>
      <p:sp>
        <p:nvSpPr>
          <p:cNvPr id="29" name="TextBox 2">
            <a:extLst>
              <a:ext uri="{FF2B5EF4-FFF2-40B4-BE49-F238E27FC236}">
                <a16:creationId xmlns:a16="http://schemas.microsoft.com/office/drawing/2014/main" id="{2638E48D-94D8-0E74-2BD5-9D0678942258}"/>
              </a:ext>
            </a:extLst>
          </p:cNvPr>
          <p:cNvSpPr txBox="1"/>
          <p:nvPr/>
        </p:nvSpPr>
        <p:spPr>
          <a:xfrm>
            <a:off x="762000" y="711200"/>
            <a:ext cx="10858500" cy="6223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01. Recap</a:t>
            </a:r>
          </a:p>
        </p:txBody>
      </p:sp>
      <p:sp>
        <p:nvSpPr>
          <p:cNvPr id="28" name="TextBox 27">
            <a:extLst>
              <a:ext uri="{FF2B5EF4-FFF2-40B4-BE49-F238E27FC236}">
                <a16:creationId xmlns:a16="http://schemas.microsoft.com/office/drawing/2014/main" id="{377E9B0D-F339-E996-0238-B39A001A779B}"/>
              </a:ext>
            </a:extLst>
          </p:cNvPr>
          <p:cNvSpPr txBox="1"/>
          <p:nvPr/>
        </p:nvSpPr>
        <p:spPr>
          <a:xfrm>
            <a:off x="6131169" y="7658072"/>
            <a:ext cx="12590584" cy="369332"/>
          </a:xfrm>
          <a:prstGeom prst="rect">
            <a:avLst/>
          </a:prstGeom>
          <a:noFill/>
        </p:spPr>
        <p:txBody>
          <a:bodyPr wrap="square">
            <a:spAutoFit/>
          </a:bodyPr>
          <a:lstStyle/>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63B47-2B9E-B720-7800-CC417567E55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DA1DE57-47D0-7B18-9744-5E3C62E089DB}"/>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7FF873EA-14C2-80F2-9D33-4268CCEF982F}"/>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256A6477-1078-3C67-E2D3-D7CC27CFB9D4}"/>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397ED1FB-CFF7-F44A-17DC-78E2FD2BD399}"/>
              </a:ext>
            </a:extLst>
          </p:cNvPr>
          <p:cNvSpPr txBox="1"/>
          <p:nvPr/>
        </p:nvSpPr>
        <p:spPr>
          <a:xfrm>
            <a:off x="762000" y="660400"/>
            <a:ext cx="115824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02. Progress – [</a:t>
            </a:r>
            <a:r>
              <a:rPr lang="en-US" sz="3500" b="1" spc="100" dirty="0">
                <a:solidFill>
                  <a:srgbClr val="55855B"/>
                </a:solidFill>
                <a:latin typeface="Pretendard Bold"/>
              </a:rPr>
              <a:t>UX/UI]</a:t>
            </a:r>
            <a:endParaRPr lang="en-US" sz="3500" b="1" i="0" u="none" strike="noStrike" spc="100" dirty="0">
              <a:solidFill>
                <a:srgbClr val="55855B"/>
              </a:solidFill>
              <a:latin typeface="Pretendard Bold"/>
            </a:endParaRPr>
          </a:p>
        </p:txBody>
      </p:sp>
      <p:grpSp>
        <p:nvGrpSpPr>
          <p:cNvPr id="7" name="Group 7">
            <a:extLst>
              <a:ext uri="{FF2B5EF4-FFF2-40B4-BE49-F238E27FC236}">
                <a16:creationId xmlns:a16="http://schemas.microsoft.com/office/drawing/2014/main" id="{A53BD36B-C673-1F26-11AB-EF19153D15B2}"/>
              </a:ext>
            </a:extLst>
          </p:cNvPr>
          <p:cNvGrpSpPr/>
          <p:nvPr/>
        </p:nvGrpSpPr>
        <p:grpSpPr>
          <a:xfrm>
            <a:off x="2147483647" y="2147483647"/>
            <a:ext cx="2147483647" cy="2147483647"/>
            <a:chOff x="0" y="0"/>
            <a:chExt cx="0" cy="0"/>
          </a:xfrm>
        </p:grpSpPr>
      </p:grpSp>
      <p:sp>
        <p:nvSpPr>
          <p:cNvPr id="18" name="TextBox 17">
            <a:extLst>
              <a:ext uri="{FF2B5EF4-FFF2-40B4-BE49-F238E27FC236}">
                <a16:creationId xmlns:a16="http://schemas.microsoft.com/office/drawing/2014/main" id="{C584459D-1329-4661-E7CB-323402566242}"/>
              </a:ext>
            </a:extLst>
          </p:cNvPr>
          <p:cNvSpPr txBox="1"/>
          <p:nvPr/>
        </p:nvSpPr>
        <p:spPr>
          <a:xfrm>
            <a:off x="5532274" y="8411924"/>
            <a:ext cx="7223452" cy="584775"/>
          </a:xfrm>
          <a:prstGeom prst="rect">
            <a:avLst/>
          </a:prstGeom>
          <a:noFill/>
        </p:spPr>
        <p:txBody>
          <a:bodyPr wrap="none" rtlCol="0">
            <a:spAutoFit/>
          </a:bodyPr>
          <a:lstStyle/>
          <a:p>
            <a:r>
              <a:rPr lang="en-US" altLang="ko-KR" sz="3200" dirty="0">
                <a:latin typeface="Pretendard Medium" panose="02000503000000020004" pitchFamily="2" charset="-127"/>
                <a:ea typeface="Pretendard Medium" panose="02000503000000020004" pitchFamily="2" charset="-127"/>
                <a:cs typeface="Pretendard Medium" panose="02000503000000020004" pitchFamily="2" charset="-127"/>
              </a:rPr>
              <a:t>Page Design for </a:t>
            </a:r>
            <a:r>
              <a:rPr lang="en-US" altLang="ko-KR" sz="3200" dirty="0">
                <a:solidFill>
                  <a:srgbClr val="55855B"/>
                </a:solidFill>
                <a:latin typeface="Pretendard Medium" panose="02000503000000020004" pitchFamily="2" charset="-127"/>
                <a:ea typeface="Pretendard Medium" panose="02000503000000020004" pitchFamily="2" charset="-127"/>
                <a:cs typeface="Pretendard Medium" panose="02000503000000020004" pitchFamily="2" charset="-127"/>
              </a:rPr>
              <a:t>‘</a:t>
            </a:r>
            <a:r>
              <a:rPr lang="ko-KR" altLang="en-US" sz="3200" dirty="0">
                <a:solidFill>
                  <a:srgbClr val="55855B"/>
                </a:solidFill>
                <a:latin typeface="Pretendard Medium" panose="02000503000000020004" pitchFamily="2" charset="-127"/>
                <a:ea typeface="Pretendard Medium" panose="02000503000000020004" pitchFamily="2" charset="-127"/>
                <a:cs typeface="Pretendard Medium" panose="02000503000000020004" pitchFamily="2" charset="-127"/>
              </a:rPr>
              <a:t>내 다이어리</a:t>
            </a:r>
            <a:r>
              <a:rPr lang="en-US" altLang="ko-KR" sz="3200" dirty="0">
                <a:solidFill>
                  <a:srgbClr val="55855B"/>
                </a:solidFill>
                <a:latin typeface="Pretendard Medium" panose="02000503000000020004" pitchFamily="2" charset="-127"/>
                <a:ea typeface="Pretendard Medium" panose="02000503000000020004" pitchFamily="2" charset="-127"/>
                <a:cs typeface="Pretendard Medium" panose="02000503000000020004" pitchFamily="2" charset="-127"/>
              </a:rPr>
              <a:t>(My Page)’</a:t>
            </a:r>
            <a:endParaRPr lang="en" altLang="ko-KR" sz="3200" dirty="0">
              <a:solidFill>
                <a:srgbClr val="55855B"/>
              </a:solidFill>
              <a:effectLst/>
              <a:latin typeface="Pretendard Medium" panose="02000503000000020004" pitchFamily="2" charset="-127"/>
              <a:ea typeface="Pretendard Medium" panose="02000503000000020004" pitchFamily="2" charset="-127"/>
              <a:cs typeface="Pretendard Medium" panose="02000503000000020004" pitchFamily="2" charset="-127"/>
            </a:endParaRPr>
          </a:p>
        </p:txBody>
      </p:sp>
      <p:pic>
        <p:nvPicPr>
          <p:cNvPr id="4" name="그림 3">
            <a:extLst>
              <a:ext uri="{FF2B5EF4-FFF2-40B4-BE49-F238E27FC236}">
                <a16:creationId xmlns:a16="http://schemas.microsoft.com/office/drawing/2014/main" id="{EDE763DC-708E-9834-100C-6B198EB6AAF4}"/>
              </a:ext>
            </a:extLst>
          </p:cNvPr>
          <p:cNvPicPr>
            <a:picLocks noChangeAspect="1"/>
          </p:cNvPicPr>
          <p:nvPr/>
        </p:nvPicPr>
        <p:blipFill>
          <a:blip r:embed="rId3"/>
          <a:stretch>
            <a:fillRect/>
          </a:stretch>
        </p:blipFill>
        <p:spPr>
          <a:xfrm>
            <a:off x="5257800" y="2320892"/>
            <a:ext cx="7772400" cy="5645216"/>
          </a:xfrm>
          <a:prstGeom prst="rect">
            <a:avLst/>
          </a:prstGeom>
        </p:spPr>
      </p:pic>
    </p:spTree>
    <p:extLst>
      <p:ext uri="{BB962C8B-B14F-4D97-AF65-F5344CB8AC3E}">
        <p14:creationId xmlns:p14="http://schemas.microsoft.com/office/powerpoint/2010/main" val="74895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E88B3-AB29-84B5-967E-FBCEB6BB9DE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2EB7041-BB70-6C1F-AE36-E01F83FE6C85}"/>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AAE7B4C8-B027-8362-5198-6193B041C6A3}"/>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C529D9E1-1A0C-F4A3-4925-65F3A67D18F1}"/>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C89DD035-8987-E97A-6530-816BE71384AF}"/>
              </a:ext>
            </a:extLst>
          </p:cNvPr>
          <p:cNvSpPr txBox="1"/>
          <p:nvPr/>
        </p:nvSpPr>
        <p:spPr>
          <a:xfrm>
            <a:off x="762000" y="660400"/>
            <a:ext cx="115824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02. Progress – [</a:t>
            </a:r>
            <a:r>
              <a:rPr lang="en-US" sz="3500" b="1" spc="100" dirty="0">
                <a:solidFill>
                  <a:srgbClr val="55855B"/>
                </a:solidFill>
                <a:latin typeface="Pretendard Bold"/>
              </a:rPr>
              <a:t>UX/UI]</a:t>
            </a:r>
            <a:endParaRPr lang="en-US" sz="3500" b="1" i="0" u="none" strike="noStrike" spc="100" dirty="0">
              <a:solidFill>
                <a:srgbClr val="55855B"/>
              </a:solidFill>
              <a:latin typeface="Pretendard Bold"/>
            </a:endParaRPr>
          </a:p>
        </p:txBody>
      </p:sp>
      <p:grpSp>
        <p:nvGrpSpPr>
          <p:cNvPr id="7" name="Group 7">
            <a:extLst>
              <a:ext uri="{FF2B5EF4-FFF2-40B4-BE49-F238E27FC236}">
                <a16:creationId xmlns:a16="http://schemas.microsoft.com/office/drawing/2014/main" id="{202F5269-BBDA-8E51-E823-CC1C5BE56C9B}"/>
              </a:ext>
            </a:extLst>
          </p:cNvPr>
          <p:cNvGrpSpPr/>
          <p:nvPr/>
        </p:nvGrpSpPr>
        <p:grpSpPr>
          <a:xfrm>
            <a:off x="2147483647" y="2147483647"/>
            <a:ext cx="2147483647" cy="2147483647"/>
            <a:chOff x="0" y="0"/>
            <a:chExt cx="0" cy="0"/>
          </a:xfrm>
        </p:grpSpPr>
      </p:grpSp>
      <p:sp>
        <p:nvSpPr>
          <p:cNvPr id="18" name="TextBox 17">
            <a:extLst>
              <a:ext uri="{FF2B5EF4-FFF2-40B4-BE49-F238E27FC236}">
                <a16:creationId xmlns:a16="http://schemas.microsoft.com/office/drawing/2014/main" id="{72581204-602C-ED90-78B4-744986AEDEAA}"/>
              </a:ext>
            </a:extLst>
          </p:cNvPr>
          <p:cNvSpPr txBox="1"/>
          <p:nvPr/>
        </p:nvSpPr>
        <p:spPr>
          <a:xfrm>
            <a:off x="6705600" y="8444925"/>
            <a:ext cx="5181227" cy="584775"/>
          </a:xfrm>
          <a:prstGeom prst="rect">
            <a:avLst/>
          </a:prstGeom>
          <a:noFill/>
        </p:spPr>
        <p:txBody>
          <a:bodyPr wrap="none" rtlCol="0">
            <a:spAutoFit/>
          </a:bodyPr>
          <a:lstStyle/>
          <a:p>
            <a:r>
              <a:rPr lang="en-US" altLang="ko-KR" sz="3200" dirty="0">
                <a:latin typeface="Pretendard Medium" panose="02000503000000020004" pitchFamily="2" charset="-127"/>
                <a:ea typeface="Pretendard Medium" panose="02000503000000020004" pitchFamily="2" charset="-127"/>
                <a:cs typeface="Pretendard Medium" panose="02000503000000020004" pitchFamily="2" charset="-127"/>
              </a:rPr>
              <a:t>Page Design for </a:t>
            </a:r>
            <a:r>
              <a:rPr lang="en-US" altLang="ko-KR" sz="3200" dirty="0">
                <a:solidFill>
                  <a:srgbClr val="55855B"/>
                </a:solidFill>
                <a:latin typeface="Pretendard Medium" panose="02000503000000020004" pitchFamily="2" charset="-127"/>
                <a:ea typeface="Pretendard Medium" panose="02000503000000020004" pitchFamily="2" charset="-127"/>
                <a:cs typeface="Pretendard Medium" panose="02000503000000020004" pitchFamily="2" charset="-127"/>
              </a:rPr>
              <a:t>‘About Us’</a:t>
            </a:r>
            <a:endParaRPr lang="en" altLang="ko-KR" sz="3200" dirty="0">
              <a:solidFill>
                <a:srgbClr val="55855B"/>
              </a:solidFill>
              <a:effectLst/>
              <a:latin typeface="Pretendard Medium" panose="02000503000000020004" pitchFamily="2" charset="-127"/>
              <a:ea typeface="Pretendard Medium" panose="02000503000000020004" pitchFamily="2" charset="-127"/>
              <a:cs typeface="Pretendard Medium" panose="02000503000000020004" pitchFamily="2" charset="-127"/>
            </a:endParaRPr>
          </a:p>
        </p:txBody>
      </p:sp>
      <p:pic>
        <p:nvPicPr>
          <p:cNvPr id="9" name="그림 8">
            <a:extLst>
              <a:ext uri="{FF2B5EF4-FFF2-40B4-BE49-F238E27FC236}">
                <a16:creationId xmlns:a16="http://schemas.microsoft.com/office/drawing/2014/main" id="{DF3444CD-9126-E879-4670-08147266BCDB}"/>
              </a:ext>
            </a:extLst>
          </p:cNvPr>
          <p:cNvPicPr>
            <a:picLocks noChangeAspect="1"/>
          </p:cNvPicPr>
          <p:nvPr/>
        </p:nvPicPr>
        <p:blipFill>
          <a:blip r:embed="rId3"/>
          <a:stretch>
            <a:fillRect/>
          </a:stretch>
        </p:blipFill>
        <p:spPr>
          <a:xfrm>
            <a:off x="5257800" y="2320892"/>
            <a:ext cx="7772400" cy="5645216"/>
          </a:xfrm>
          <a:prstGeom prst="rect">
            <a:avLst/>
          </a:prstGeom>
        </p:spPr>
      </p:pic>
    </p:spTree>
    <p:extLst>
      <p:ext uri="{BB962C8B-B14F-4D97-AF65-F5344CB8AC3E}">
        <p14:creationId xmlns:p14="http://schemas.microsoft.com/office/powerpoint/2010/main" val="255451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67814-9BE3-6B25-2A9F-0D3B89842597}"/>
            </a:ext>
          </a:extLst>
        </p:cNvPr>
        <p:cNvGrpSpPr/>
        <p:nvPr/>
      </p:nvGrpSpPr>
      <p:grpSpPr>
        <a:xfrm>
          <a:off x="0" y="0"/>
          <a:ext cx="0" cy="0"/>
          <a:chOff x="0" y="0"/>
          <a:chExt cx="0" cy="0"/>
        </a:xfrm>
      </p:grpSpPr>
      <p:sp>
        <p:nvSpPr>
          <p:cNvPr id="80" name="직사각형 79">
            <a:extLst>
              <a:ext uri="{FF2B5EF4-FFF2-40B4-BE49-F238E27FC236}">
                <a16:creationId xmlns:a16="http://schemas.microsoft.com/office/drawing/2014/main" id="{D20CAB99-2924-59F8-8559-CB9F56BF15DC}"/>
              </a:ext>
            </a:extLst>
          </p:cNvPr>
          <p:cNvSpPr>
            <a:spLocks/>
          </p:cNvSpPr>
          <p:nvPr/>
        </p:nvSpPr>
        <p:spPr>
          <a:xfrm>
            <a:off x="3962400" y="2075992"/>
            <a:ext cx="10363200" cy="6135016"/>
          </a:xfrm>
          <a:prstGeom prst="rect">
            <a:avLst/>
          </a:prstGeom>
          <a:solidFill>
            <a:schemeClr val="bg1"/>
          </a:solidFill>
          <a:ln>
            <a:solidFill>
              <a:schemeClr val="bg1"/>
            </a:solidFill>
          </a:ln>
          <a:effectLst>
            <a:outerShdw blurRad="88900" dist="25400" dir="2700000" algn="tl" rotWithShape="0">
              <a:schemeClr val="tx1">
                <a:lumMod val="50000"/>
                <a:lumOff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700" dirty="0"/>
          </a:p>
        </p:txBody>
      </p:sp>
      <p:pic>
        <p:nvPicPr>
          <p:cNvPr id="2" name="Picture 2">
            <a:extLst>
              <a:ext uri="{FF2B5EF4-FFF2-40B4-BE49-F238E27FC236}">
                <a16:creationId xmlns:a16="http://schemas.microsoft.com/office/drawing/2014/main" id="{ED542194-ED75-391C-B142-0C7268B2C54D}"/>
              </a:ext>
            </a:extLst>
          </p:cNvPr>
          <p:cNvPicPr>
            <a:picLocks noChangeAspect="1"/>
          </p:cNvPicPr>
          <p:nvPr/>
        </p:nvPicPr>
        <p:blipFill>
          <a:blip r:embed="rId3"/>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966A6E46-C4F9-4C77-D1B9-A35711A6DFD1}"/>
              </a:ext>
            </a:extLst>
          </p:cNvPr>
          <p:cNvPicPr>
            <a:picLocks noChangeAspect="1"/>
          </p:cNvPicPr>
          <p:nvPr/>
        </p:nvPicPr>
        <p:blipFill>
          <a:blip r:embed="rId3"/>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23C5EE02-595A-EFB7-62B7-04E6962B2E3A}"/>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2EA43A07-3945-5A18-D55D-5C63CAB69F5C}"/>
              </a:ext>
            </a:extLst>
          </p:cNvPr>
          <p:cNvSpPr txBox="1"/>
          <p:nvPr/>
        </p:nvSpPr>
        <p:spPr>
          <a:xfrm>
            <a:off x="762000" y="660400"/>
            <a:ext cx="115824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02. Progress – [AI] Architecture</a:t>
            </a:r>
          </a:p>
        </p:txBody>
      </p:sp>
      <p:grpSp>
        <p:nvGrpSpPr>
          <p:cNvPr id="7" name="Group 7">
            <a:extLst>
              <a:ext uri="{FF2B5EF4-FFF2-40B4-BE49-F238E27FC236}">
                <a16:creationId xmlns:a16="http://schemas.microsoft.com/office/drawing/2014/main" id="{3771C43A-8957-1686-BB77-82FBC5766C14}"/>
              </a:ext>
            </a:extLst>
          </p:cNvPr>
          <p:cNvGrpSpPr/>
          <p:nvPr/>
        </p:nvGrpSpPr>
        <p:grpSpPr>
          <a:xfrm>
            <a:off x="2147483647" y="2147483647"/>
            <a:ext cx="2147483647" cy="2147483647"/>
            <a:chOff x="0" y="0"/>
            <a:chExt cx="0" cy="0"/>
          </a:xfrm>
        </p:grpSpPr>
      </p:grpSp>
      <p:sp>
        <p:nvSpPr>
          <p:cNvPr id="62" name="모서리가 둥근 직사각형 61">
            <a:extLst>
              <a:ext uri="{FF2B5EF4-FFF2-40B4-BE49-F238E27FC236}">
                <a16:creationId xmlns:a16="http://schemas.microsoft.com/office/drawing/2014/main" id="{DC8072E1-14E9-5EBB-0C6C-404195941323}"/>
              </a:ext>
            </a:extLst>
          </p:cNvPr>
          <p:cNvSpPr/>
          <p:nvPr/>
        </p:nvSpPr>
        <p:spPr>
          <a:xfrm rot="10800000">
            <a:off x="5947241" y="6670649"/>
            <a:ext cx="6480000" cy="540000"/>
          </a:xfrm>
          <a:prstGeom prst="roundRect">
            <a:avLst/>
          </a:prstGeom>
          <a:solidFill>
            <a:srgbClr val="55855B">
              <a:alpha val="30000"/>
            </a:srgbClr>
          </a:solidFill>
          <a:ln>
            <a:solidFill>
              <a:srgbClr val="55855B">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700" dirty="0"/>
          </a:p>
        </p:txBody>
      </p:sp>
      <p:sp>
        <p:nvSpPr>
          <p:cNvPr id="58" name="모서리가 둥근 직사각형 57">
            <a:extLst>
              <a:ext uri="{FF2B5EF4-FFF2-40B4-BE49-F238E27FC236}">
                <a16:creationId xmlns:a16="http://schemas.microsoft.com/office/drawing/2014/main" id="{470C4640-C992-86EE-4F25-C237CB2D3C9F}"/>
              </a:ext>
            </a:extLst>
          </p:cNvPr>
          <p:cNvSpPr/>
          <p:nvPr/>
        </p:nvSpPr>
        <p:spPr>
          <a:xfrm>
            <a:off x="5947241" y="3089051"/>
            <a:ext cx="6480000" cy="540000"/>
          </a:xfrm>
          <a:prstGeom prst="roundRect">
            <a:avLst/>
          </a:prstGeom>
          <a:solidFill>
            <a:schemeClr val="tx1">
              <a:lumMod val="50000"/>
              <a:lumOff val="50000"/>
              <a:alpha val="30000"/>
            </a:schemeClr>
          </a:solidFill>
          <a:ln>
            <a:solidFill>
              <a:schemeClr val="tx1">
                <a:lumMod val="50000"/>
                <a:lumOff val="5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700" dirty="0"/>
          </a:p>
        </p:txBody>
      </p:sp>
      <p:sp>
        <p:nvSpPr>
          <p:cNvPr id="59" name="TextBox 9">
            <a:extLst>
              <a:ext uri="{FF2B5EF4-FFF2-40B4-BE49-F238E27FC236}">
                <a16:creationId xmlns:a16="http://schemas.microsoft.com/office/drawing/2014/main" id="{27DE4EC6-2B33-50D2-C8A2-44A0FEFFA986}"/>
              </a:ext>
            </a:extLst>
          </p:cNvPr>
          <p:cNvSpPr txBox="1"/>
          <p:nvPr/>
        </p:nvSpPr>
        <p:spPr>
          <a:xfrm>
            <a:off x="8209279" y="3098219"/>
            <a:ext cx="1790700" cy="520700"/>
          </a:xfrm>
          <a:prstGeom prst="rect">
            <a:avLst/>
          </a:prstGeom>
        </p:spPr>
        <p:txBody>
          <a:bodyPr lIns="0" tIns="0" rIns="0" bIns="0" rtlCol="0" anchor="t"/>
          <a:lstStyle/>
          <a:p>
            <a:pPr lvl="0" algn="ctr">
              <a:lnSpc>
                <a:spcPct val="116199"/>
              </a:lnSpc>
            </a:pPr>
            <a:r>
              <a:rPr lang="en-US" sz="3000" dirty="0">
                <a:latin typeface="Pretendard Medium"/>
              </a:rPr>
              <a:t>r</a:t>
            </a:r>
            <a:r>
              <a:rPr lang="en-US" sz="3000" i="0" u="none" strike="noStrike" dirty="0">
                <a:latin typeface="Pretendard Medium"/>
              </a:rPr>
              <a:t>aw data</a:t>
            </a:r>
          </a:p>
        </p:txBody>
      </p:sp>
      <p:sp>
        <p:nvSpPr>
          <p:cNvPr id="64" name="모서리가 둥근 직사각형 63">
            <a:extLst>
              <a:ext uri="{FF2B5EF4-FFF2-40B4-BE49-F238E27FC236}">
                <a16:creationId xmlns:a16="http://schemas.microsoft.com/office/drawing/2014/main" id="{EE8398F6-9CE0-28F7-0845-04BE15201282}"/>
              </a:ext>
            </a:extLst>
          </p:cNvPr>
          <p:cNvSpPr/>
          <p:nvPr/>
        </p:nvSpPr>
        <p:spPr>
          <a:xfrm>
            <a:off x="5947241" y="4026939"/>
            <a:ext cx="6480000" cy="540000"/>
          </a:xfrm>
          <a:prstGeom prst="roundRect">
            <a:avLst/>
          </a:prstGeom>
          <a:solidFill>
            <a:srgbClr val="4BACC6">
              <a:alpha val="29804"/>
            </a:srgbClr>
          </a:solidFill>
          <a:ln>
            <a:solidFill>
              <a:srgbClr val="4BACC6">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700" dirty="0"/>
          </a:p>
        </p:txBody>
      </p:sp>
      <p:sp>
        <p:nvSpPr>
          <p:cNvPr id="63" name="TextBox 9">
            <a:extLst>
              <a:ext uri="{FF2B5EF4-FFF2-40B4-BE49-F238E27FC236}">
                <a16:creationId xmlns:a16="http://schemas.microsoft.com/office/drawing/2014/main" id="{7365388A-18EF-4EC3-FCB8-9E8C6494D2FE}"/>
              </a:ext>
            </a:extLst>
          </p:cNvPr>
          <p:cNvSpPr txBox="1"/>
          <p:nvPr/>
        </p:nvSpPr>
        <p:spPr>
          <a:xfrm>
            <a:off x="7799891" y="4036589"/>
            <a:ext cx="2609476" cy="520700"/>
          </a:xfrm>
          <a:prstGeom prst="rect">
            <a:avLst/>
          </a:prstGeom>
        </p:spPr>
        <p:txBody>
          <a:bodyPr lIns="0" tIns="0" rIns="0" bIns="0" rtlCol="0" anchor="t"/>
          <a:lstStyle/>
          <a:p>
            <a:pPr lvl="0" algn="ctr">
              <a:lnSpc>
                <a:spcPct val="116199"/>
              </a:lnSpc>
            </a:pPr>
            <a:r>
              <a:rPr lang="en-US" sz="3000" dirty="0">
                <a:latin typeface="Pretendard Medium"/>
              </a:rPr>
              <a:t>mask insertion</a:t>
            </a:r>
            <a:endParaRPr lang="en-US" sz="3000" i="0" u="none" strike="noStrike" dirty="0">
              <a:latin typeface="Pretendard Medium"/>
            </a:endParaRPr>
          </a:p>
        </p:txBody>
      </p:sp>
      <p:sp>
        <p:nvSpPr>
          <p:cNvPr id="66" name="모서리가 둥근 직사각형 65">
            <a:extLst>
              <a:ext uri="{FF2B5EF4-FFF2-40B4-BE49-F238E27FC236}">
                <a16:creationId xmlns:a16="http://schemas.microsoft.com/office/drawing/2014/main" id="{DBE2CECD-D6E2-5C04-A37D-EAD58104F33E}"/>
              </a:ext>
            </a:extLst>
          </p:cNvPr>
          <p:cNvSpPr/>
          <p:nvPr/>
        </p:nvSpPr>
        <p:spPr>
          <a:xfrm>
            <a:off x="5947241" y="4984823"/>
            <a:ext cx="6480000" cy="540000"/>
          </a:xfrm>
          <a:prstGeom prst="roundRect">
            <a:avLst/>
          </a:prstGeom>
          <a:solidFill>
            <a:schemeClr val="accent5">
              <a:alpha val="30000"/>
            </a:schemeClr>
          </a:solidFill>
          <a:ln>
            <a:solidFill>
              <a:schemeClr val="accent5">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700" dirty="0"/>
          </a:p>
        </p:txBody>
      </p:sp>
      <p:sp>
        <p:nvSpPr>
          <p:cNvPr id="65" name="TextBox 9">
            <a:extLst>
              <a:ext uri="{FF2B5EF4-FFF2-40B4-BE49-F238E27FC236}">
                <a16:creationId xmlns:a16="http://schemas.microsoft.com/office/drawing/2014/main" id="{525EE437-9943-0FE0-8C3A-4F111DF48967}"/>
              </a:ext>
            </a:extLst>
          </p:cNvPr>
          <p:cNvSpPr txBox="1"/>
          <p:nvPr/>
        </p:nvSpPr>
        <p:spPr>
          <a:xfrm>
            <a:off x="6742428" y="4984823"/>
            <a:ext cx="4889625" cy="520700"/>
          </a:xfrm>
          <a:prstGeom prst="rect">
            <a:avLst/>
          </a:prstGeom>
        </p:spPr>
        <p:txBody>
          <a:bodyPr lIns="0" tIns="0" rIns="0" bIns="0" rtlCol="0" anchor="t"/>
          <a:lstStyle/>
          <a:p>
            <a:pPr lvl="0" algn="ctr">
              <a:lnSpc>
                <a:spcPct val="116199"/>
              </a:lnSpc>
            </a:pPr>
            <a:r>
              <a:rPr lang="en-US" sz="3000" dirty="0">
                <a:latin typeface="Pretendard Medium"/>
              </a:rPr>
              <a:t>fill mask using </a:t>
            </a:r>
            <a:r>
              <a:rPr lang="en-US" sz="3000" dirty="0" err="1">
                <a:solidFill>
                  <a:srgbClr val="55855B"/>
                </a:solidFill>
                <a:latin typeface="Pretendard Medium"/>
              </a:rPr>
              <a:t>KoELECTRA</a:t>
            </a:r>
            <a:endParaRPr lang="en-US" sz="3000" i="0" u="none" strike="noStrike" dirty="0">
              <a:solidFill>
                <a:srgbClr val="55855B"/>
              </a:solidFill>
              <a:latin typeface="Pretendard Medium"/>
            </a:endParaRPr>
          </a:p>
        </p:txBody>
      </p:sp>
      <p:cxnSp>
        <p:nvCxnSpPr>
          <p:cNvPr id="72" name="직선 연결선[R] 71">
            <a:extLst>
              <a:ext uri="{FF2B5EF4-FFF2-40B4-BE49-F238E27FC236}">
                <a16:creationId xmlns:a16="http://schemas.microsoft.com/office/drawing/2014/main" id="{548CE434-C103-0A8D-9C70-CAFC4CACAAEC}"/>
              </a:ext>
            </a:extLst>
          </p:cNvPr>
          <p:cNvCxnSpPr>
            <a:cxnSpLocks/>
          </p:cNvCxnSpPr>
          <p:nvPr/>
        </p:nvCxnSpPr>
        <p:spPr>
          <a:xfrm>
            <a:off x="4767641" y="6097736"/>
            <a:ext cx="8752717" cy="0"/>
          </a:xfrm>
          <a:prstGeom prst="line">
            <a:avLst/>
          </a:prstGeom>
          <a:ln w="28575">
            <a:solidFill>
              <a:srgbClr val="55855B"/>
            </a:solidFill>
            <a:prstDash val="lgDash"/>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E69C5581-7CA7-D08C-2973-384168905002}"/>
              </a:ext>
            </a:extLst>
          </p:cNvPr>
          <p:cNvSpPr/>
          <p:nvPr/>
        </p:nvSpPr>
        <p:spPr>
          <a:xfrm>
            <a:off x="7656829" y="5837386"/>
            <a:ext cx="3130612" cy="520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3000" dirty="0">
                <a:solidFill>
                  <a:srgbClr val="55855B"/>
                </a:solidFill>
                <a:latin typeface="Pretendard Medium" panose="02000503000000020004" pitchFamily="2" charset="-127"/>
                <a:ea typeface="Pretendard Medium" panose="02000503000000020004" pitchFamily="2" charset="-127"/>
                <a:cs typeface="Pretendard Medium" panose="02000503000000020004" pitchFamily="2" charset="-127"/>
              </a:rPr>
              <a:t>augmented</a:t>
            </a:r>
            <a:r>
              <a:rPr kumimoji="1" lang="en-US" altLang="ko-KR" sz="3000" dirty="0">
                <a:solidFill>
                  <a:schemeClr val="tx1"/>
                </a:solidFill>
                <a:latin typeface="Pretendard Medium" panose="02000503000000020004" pitchFamily="2" charset="-127"/>
                <a:ea typeface="Pretendard Medium" panose="02000503000000020004" pitchFamily="2" charset="-127"/>
                <a:cs typeface="Pretendard Medium" panose="02000503000000020004" pitchFamily="2" charset="-127"/>
              </a:rPr>
              <a:t> data</a:t>
            </a:r>
            <a:endParaRPr kumimoji="1" lang="ko-KR" altLang="en-US" sz="3000" dirty="0">
              <a:solidFill>
                <a:schemeClr val="tx1"/>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78" name="TextBox 9">
            <a:extLst>
              <a:ext uri="{FF2B5EF4-FFF2-40B4-BE49-F238E27FC236}">
                <a16:creationId xmlns:a16="http://schemas.microsoft.com/office/drawing/2014/main" id="{2ED31934-C1A1-86A5-FD40-59B30F35BD50}"/>
              </a:ext>
            </a:extLst>
          </p:cNvPr>
          <p:cNvSpPr txBox="1"/>
          <p:nvPr/>
        </p:nvSpPr>
        <p:spPr>
          <a:xfrm>
            <a:off x="6894285" y="6661027"/>
            <a:ext cx="4585909" cy="539941"/>
          </a:xfrm>
          <a:prstGeom prst="rect">
            <a:avLst/>
          </a:prstGeom>
        </p:spPr>
        <p:txBody>
          <a:bodyPr lIns="0" tIns="0" rIns="0" bIns="0" rtlCol="0" anchor="t"/>
          <a:lstStyle/>
          <a:p>
            <a:pPr lvl="0" algn="ctr">
              <a:lnSpc>
                <a:spcPct val="116199"/>
              </a:lnSpc>
            </a:pPr>
            <a:r>
              <a:rPr lang="en-US" sz="3000" i="0" u="none" strike="noStrike" dirty="0">
                <a:latin typeface="Pretendard Medium"/>
              </a:rPr>
              <a:t>fine-tuning using </a:t>
            </a:r>
            <a:r>
              <a:rPr lang="en-US" sz="3000" i="0" u="none" strike="noStrike" dirty="0" err="1">
                <a:latin typeface="Pretendard Medium"/>
              </a:rPr>
              <a:t>KoBERT</a:t>
            </a:r>
            <a:endParaRPr lang="en-US" sz="3000" i="0" u="none" strike="noStrike" dirty="0">
              <a:latin typeface="Pretendard Medium"/>
            </a:endParaRPr>
          </a:p>
        </p:txBody>
      </p:sp>
    </p:spTree>
    <p:extLst>
      <p:ext uri="{BB962C8B-B14F-4D97-AF65-F5344CB8AC3E}">
        <p14:creationId xmlns:p14="http://schemas.microsoft.com/office/powerpoint/2010/main" val="500277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139E7-77E5-77AC-A627-75EF5080FE5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2D8069C-0178-6721-97E2-C82502802B16}"/>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2778CFF3-688E-BB4F-999F-A060A345AB3D}"/>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4" name="TextBox 4">
            <a:extLst>
              <a:ext uri="{FF2B5EF4-FFF2-40B4-BE49-F238E27FC236}">
                <a16:creationId xmlns:a16="http://schemas.microsoft.com/office/drawing/2014/main" id="{CA08C902-8808-18B1-3CB8-524AD450D6DE}"/>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5" name="TextBox 5">
            <a:extLst>
              <a:ext uri="{FF2B5EF4-FFF2-40B4-BE49-F238E27FC236}">
                <a16:creationId xmlns:a16="http://schemas.microsoft.com/office/drawing/2014/main" id="{0110B00E-57FA-5E28-291F-E48799514439}"/>
              </a:ext>
            </a:extLst>
          </p:cNvPr>
          <p:cNvSpPr txBox="1"/>
          <p:nvPr/>
        </p:nvSpPr>
        <p:spPr>
          <a:xfrm>
            <a:off x="762000" y="660400"/>
            <a:ext cx="10248900" cy="609600"/>
          </a:xfrm>
          <a:prstGeom prst="rect">
            <a:avLst/>
          </a:prstGeom>
        </p:spPr>
        <p:txBody>
          <a:bodyPr lIns="0" tIns="0" rIns="0" bIns="0" rtlCol="0" anchor="ctr"/>
          <a:lstStyle/>
          <a:p>
            <a:pPr lvl="0" algn="l">
              <a:lnSpc>
                <a:spcPct val="99600"/>
              </a:lnSpc>
            </a:pPr>
            <a:r>
              <a:rPr lang="en-US" altLang="ko-KR" sz="3500" b="1" i="0" u="none" strike="noStrike" spc="100" dirty="0">
                <a:solidFill>
                  <a:srgbClr val="55855B"/>
                </a:solidFill>
                <a:latin typeface="Pretendard Bold"/>
              </a:rPr>
              <a:t>02. Progress – [AI] Data Augmentation</a:t>
            </a:r>
          </a:p>
        </p:txBody>
      </p:sp>
      <p:sp>
        <p:nvSpPr>
          <p:cNvPr id="6" name="TextBox 6">
            <a:extLst>
              <a:ext uri="{FF2B5EF4-FFF2-40B4-BE49-F238E27FC236}">
                <a16:creationId xmlns:a16="http://schemas.microsoft.com/office/drawing/2014/main" id="{C4D0F085-6AC5-6AE0-C4EE-5FDC2A61D8AB}"/>
              </a:ext>
            </a:extLst>
          </p:cNvPr>
          <p:cNvSpPr txBox="1"/>
          <p:nvPr/>
        </p:nvSpPr>
        <p:spPr>
          <a:xfrm>
            <a:off x="1257300" y="2641600"/>
            <a:ext cx="15773400" cy="520700"/>
          </a:xfrm>
          <a:prstGeom prst="rect">
            <a:avLst/>
          </a:prstGeom>
        </p:spPr>
        <p:txBody>
          <a:bodyPr lIns="0" tIns="0" rIns="0" bIns="0" rtlCol="0" anchor="t"/>
          <a:lstStyle/>
          <a:p>
            <a:pPr lvl="0" algn="ctr">
              <a:lnSpc>
                <a:spcPct val="116199"/>
              </a:lnSpc>
            </a:pPr>
            <a:r>
              <a:rPr lang="en-US" sz="3000" b="0" i="0" u="none" strike="noStrike">
                <a:solidFill>
                  <a:srgbClr val="212121"/>
                </a:solidFill>
                <a:latin typeface="Pretendard Medium"/>
              </a:rPr>
              <a:t>A natural language model that learns ELECTRA with </a:t>
            </a:r>
            <a:r>
              <a:rPr lang="en-US" sz="3000" b="1" i="0" u="none" strike="noStrike">
                <a:solidFill>
                  <a:srgbClr val="55855B"/>
                </a:solidFill>
                <a:latin typeface="Pretendard Medium"/>
              </a:rPr>
              <a:t>34GB of Korean text</a:t>
            </a:r>
          </a:p>
        </p:txBody>
      </p:sp>
      <p:sp>
        <p:nvSpPr>
          <p:cNvPr id="7" name="TextBox 7">
            <a:extLst>
              <a:ext uri="{FF2B5EF4-FFF2-40B4-BE49-F238E27FC236}">
                <a16:creationId xmlns:a16="http://schemas.microsoft.com/office/drawing/2014/main" id="{55978EA4-6361-4493-AC5A-F3DF47CA5DD7}"/>
              </a:ext>
            </a:extLst>
          </p:cNvPr>
          <p:cNvSpPr txBox="1"/>
          <p:nvPr/>
        </p:nvSpPr>
        <p:spPr>
          <a:xfrm>
            <a:off x="7378700" y="1866900"/>
            <a:ext cx="3632200" cy="673100"/>
          </a:xfrm>
          <a:prstGeom prst="rect">
            <a:avLst/>
          </a:prstGeom>
        </p:spPr>
        <p:txBody>
          <a:bodyPr lIns="0" tIns="0" rIns="0" bIns="0" rtlCol="0" anchor="t"/>
          <a:lstStyle/>
          <a:p>
            <a:pPr lvl="0" algn="l">
              <a:lnSpc>
                <a:spcPct val="116199"/>
              </a:lnSpc>
            </a:pPr>
            <a:r>
              <a:rPr lang="en-US" sz="3800" b="1" i="0" u="none" strike="noStrike" dirty="0">
                <a:solidFill>
                  <a:srgbClr val="FFFFFF"/>
                </a:solidFill>
                <a:highlight>
                  <a:srgbClr val="55855B"/>
                </a:highlight>
                <a:latin typeface="Pretendard Medium"/>
              </a:rPr>
              <a:t>&lt; </a:t>
            </a:r>
            <a:r>
              <a:rPr lang="en-US" sz="3800" b="1" i="0" u="none" strike="noStrike" dirty="0" err="1">
                <a:solidFill>
                  <a:srgbClr val="FFFFFF"/>
                </a:solidFill>
                <a:highlight>
                  <a:srgbClr val="55855B"/>
                </a:highlight>
                <a:latin typeface="Pretendard Medium"/>
              </a:rPr>
              <a:t>KoELECTRA</a:t>
            </a:r>
            <a:r>
              <a:rPr lang="en-US" sz="3800" b="1" i="0" u="none" strike="noStrike" dirty="0">
                <a:solidFill>
                  <a:srgbClr val="FFFFFF"/>
                </a:solidFill>
                <a:highlight>
                  <a:srgbClr val="55855B"/>
                </a:highlight>
                <a:latin typeface="Pretendard Medium"/>
              </a:rPr>
              <a:t> &gt;</a:t>
            </a:r>
          </a:p>
        </p:txBody>
      </p:sp>
      <p:grpSp>
        <p:nvGrpSpPr>
          <p:cNvPr id="8" name="Group 8">
            <a:extLst>
              <a:ext uri="{FF2B5EF4-FFF2-40B4-BE49-F238E27FC236}">
                <a16:creationId xmlns:a16="http://schemas.microsoft.com/office/drawing/2014/main" id="{F860A55A-28CE-8413-00EF-051561C65EA9}"/>
              </a:ext>
            </a:extLst>
          </p:cNvPr>
          <p:cNvGrpSpPr/>
          <p:nvPr/>
        </p:nvGrpSpPr>
        <p:grpSpPr>
          <a:xfrm>
            <a:off x="2147483647" y="2147483647"/>
            <a:ext cx="2147483647" cy="2147483647"/>
            <a:chOff x="0" y="0"/>
            <a:chExt cx="0" cy="0"/>
          </a:xfrm>
        </p:grpSpPr>
      </p:grpSp>
      <p:pic>
        <p:nvPicPr>
          <p:cNvPr id="9" name="Picture 9">
            <a:extLst>
              <a:ext uri="{FF2B5EF4-FFF2-40B4-BE49-F238E27FC236}">
                <a16:creationId xmlns:a16="http://schemas.microsoft.com/office/drawing/2014/main" id="{CA9AB165-FC5E-7E5E-9433-D8B4B1EDC306}"/>
              </a:ext>
            </a:extLst>
          </p:cNvPr>
          <p:cNvPicPr>
            <a:picLocks noChangeAspect="1"/>
          </p:cNvPicPr>
          <p:nvPr/>
        </p:nvPicPr>
        <p:blipFill>
          <a:blip r:embed="rId3"/>
          <a:stretch>
            <a:fillRect/>
          </a:stretch>
        </p:blipFill>
        <p:spPr>
          <a:xfrm>
            <a:off x="3162300" y="3683000"/>
            <a:ext cx="5245100" cy="5245100"/>
          </a:xfrm>
          <a:prstGeom prst="rect">
            <a:avLst/>
          </a:prstGeom>
        </p:spPr>
      </p:pic>
      <p:pic>
        <p:nvPicPr>
          <p:cNvPr id="10" name="Picture 10">
            <a:extLst>
              <a:ext uri="{FF2B5EF4-FFF2-40B4-BE49-F238E27FC236}">
                <a16:creationId xmlns:a16="http://schemas.microsoft.com/office/drawing/2014/main" id="{BD7B7C28-D337-AA5D-6ED8-01D6549FF2B6}"/>
              </a:ext>
            </a:extLst>
          </p:cNvPr>
          <p:cNvPicPr>
            <a:picLocks noChangeAspect="1"/>
          </p:cNvPicPr>
          <p:nvPr/>
        </p:nvPicPr>
        <p:blipFill>
          <a:blip r:embed="rId4"/>
          <a:stretch>
            <a:fillRect/>
          </a:stretch>
        </p:blipFill>
        <p:spPr>
          <a:xfrm>
            <a:off x="4724400" y="4470400"/>
            <a:ext cx="2387600" cy="2819400"/>
          </a:xfrm>
          <a:prstGeom prst="rect">
            <a:avLst/>
          </a:prstGeom>
        </p:spPr>
      </p:pic>
      <p:sp>
        <p:nvSpPr>
          <p:cNvPr id="11" name="TextBox 11">
            <a:extLst>
              <a:ext uri="{FF2B5EF4-FFF2-40B4-BE49-F238E27FC236}">
                <a16:creationId xmlns:a16="http://schemas.microsoft.com/office/drawing/2014/main" id="{EFF0D683-3052-5BF3-3B44-C95DAB6AF530}"/>
              </a:ext>
            </a:extLst>
          </p:cNvPr>
          <p:cNvSpPr txBox="1"/>
          <p:nvPr/>
        </p:nvSpPr>
        <p:spPr>
          <a:xfrm>
            <a:off x="3644900" y="7721600"/>
            <a:ext cx="4622800" cy="673100"/>
          </a:xfrm>
          <a:prstGeom prst="rect">
            <a:avLst/>
          </a:prstGeom>
        </p:spPr>
        <p:txBody>
          <a:bodyPr lIns="0" tIns="0" rIns="0" bIns="0" rtlCol="0" anchor="t"/>
          <a:lstStyle/>
          <a:p>
            <a:pPr lvl="0" algn="l">
              <a:lnSpc>
                <a:spcPct val="116199"/>
              </a:lnSpc>
            </a:pPr>
            <a:r>
              <a:rPr lang="en-US" sz="3800" b="1" i="0" u="none" strike="noStrike" dirty="0">
                <a:solidFill>
                  <a:srgbClr val="55855B"/>
                </a:solidFill>
                <a:latin typeface="Pretendard Medium"/>
              </a:rPr>
              <a:t>Korean</a:t>
            </a:r>
            <a:r>
              <a:rPr lang="en-US" sz="3800" b="0" i="0" u="none" strike="noStrike" dirty="0">
                <a:solidFill>
                  <a:srgbClr val="000000"/>
                </a:solidFill>
                <a:latin typeface="Pretendard Medium"/>
              </a:rPr>
              <a:t>-specialized</a:t>
            </a:r>
          </a:p>
        </p:txBody>
      </p:sp>
      <p:pic>
        <p:nvPicPr>
          <p:cNvPr id="12" name="Picture 12">
            <a:extLst>
              <a:ext uri="{FF2B5EF4-FFF2-40B4-BE49-F238E27FC236}">
                <a16:creationId xmlns:a16="http://schemas.microsoft.com/office/drawing/2014/main" id="{2B4623F1-E47E-81EF-3F77-F7D9D98D13D6}"/>
              </a:ext>
            </a:extLst>
          </p:cNvPr>
          <p:cNvPicPr>
            <a:picLocks noChangeAspect="1"/>
          </p:cNvPicPr>
          <p:nvPr/>
        </p:nvPicPr>
        <p:blipFill>
          <a:blip r:embed="rId3"/>
          <a:stretch>
            <a:fillRect/>
          </a:stretch>
        </p:blipFill>
        <p:spPr>
          <a:xfrm>
            <a:off x="9893300" y="3683000"/>
            <a:ext cx="5245100" cy="5245100"/>
          </a:xfrm>
          <a:prstGeom prst="rect">
            <a:avLst/>
          </a:prstGeom>
        </p:spPr>
      </p:pic>
      <p:pic>
        <p:nvPicPr>
          <p:cNvPr id="13" name="Picture 13">
            <a:extLst>
              <a:ext uri="{FF2B5EF4-FFF2-40B4-BE49-F238E27FC236}">
                <a16:creationId xmlns:a16="http://schemas.microsoft.com/office/drawing/2014/main" id="{0952D75D-1BE8-D1AA-9EE3-B23C91E055CA}"/>
              </a:ext>
            </a:extLst>
          </p:cNvPr>
          <p:cNvPicPr>
            <a:picLocks noChangeAspect="1"/>
          </p:cNvPicPr>
          <p:nvPr/>
        </p:nvPicPr>
        <p:blipFill>
          <a:blip r:embed="rId5"/>
          <a:stretch>
            <a:fillRect/>
          </a:stretch>
        </p:blipFill>
        <p:spPr>
          <a:xfrm>
            <a:off x="11315700" y="4470400"/>
            <a:ext cx="2387600" cy="2387600"/>
          </a:xfrm>
          <a:prstGeom prst="rect">
            <a:avLst/>
          </a:prstGeom>
        </p:spPr>
      </p:pic>
      <p:sp>
        <p:nvSpPr>
          <p:cNvPr id="14" name="TextBox 14">
            <a:extLst>
              <a:ext uri="{FF2B5EF4-FFF2-40B4-BE49-F238E27FC236}">
                <a16:creationId xmlns:a16="http://schemas.microsoft.com/office/drawing/2014/main" id="{521C88A0-1981-FFB6-1CE1-A8FEFD904CB2}"/>
              </a:ext>
            </a:extLst>
          </p:cNvPr>
          <p:cNvSpPr txBox="1"/>
          <p:nvPr/>
        </p:nvSpPr>
        <p:spPr>
          <a:xfrm>
            <a:off x="10198100" y="7315200"/>
            <a:ext cx="4622800" cy="1358900"/>
          </a:xfrm>
          <a:prstGeom prst="rect">
            <a:avLst/>
          </a:prstGeom>
        </p:spPr>
        <p:txBody>
          <a:bodyPr lIns="0" tIns="0" rIns="0" bIns="0" rtlCol="0" anchor="t"/>
          <a:lstStyle/>
          <a:p>
            <a:pPr lvl="0" algn="ctr">
              <a:lnSpc>
                <a:spcPct val="116199"/>
              </a:lnSpc>
            </a:pPr>
            <a:r>
              <a:rPr lang="en-US" sz="3800" b="0" i="0" u="none" strike="noStrike" dirty="0">
                <a:solidFill>
                  <a:srgbClr val="000000"/>
                </a:solidFill>
                <a:latin typeface="Pretendard Medium"/>
              </a:rPr>
              <a:t>Efficient </a:t>
            </a:r>
            <a:r>
              <a:rPr lang="en-US" sz="3800" b="1" i="0" u="none" strike="noStrike" dirty="0">
                <a:solidFill>
                  <a:srgbClr val="55855B"/>
                </a:solidFill>
                <a:latin typeface="Pretendard Medium"/>
              </a:rPr>
              <a:t>learning structure</a:t>
            </a:r>
          </a:p>
        </p:txBody>
      </p:sp>
    </p:spTree>
    <p:extLst>
      <p:ext uri="{BB962C8B-B14F-4D97-AF65-F5344CB8AC3E}">
        <p14:creationId xmlns:p14="http://schemas.microsoft.com/office/powerpoint/2010/main" val="2050155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835E6-F479-E591-9FA7-287FCF00DF3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12B9BEB-DB3E-3A6A-7349-28082FB0E26A}"/>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4D00C6CE-6FAF-CDA0-4AA7-F5AAD61D6F4A}"/>
              </a:ext>
            </a:extLst>
          </p:cNvPr>
          <p:cNvPicPr>
            <a:picLocks noChangeAspect="1"/>
          </p:cNvPicPr>
          <p:nvPr/>
        </p:nvPicPr>
        <p:blipFill>
          <a:blip r:embed="rId2"/>
          <a:stretch>
            <a:fillRect/>
          </a:stretch>
        </p:blipFill>
        <p:spPr>
          <a:xfrm>
            <a:off x="-25400" y="10198100"/>
            <a:ext cx="18338800" cy="101600"/>
          </a:xfrm>
          <a:prstGeom prst="rect">
            <a:avLst/>
          </a:prstGeom>
        </p:spPr>
      </p:pic>
      <p:graphicFrame>
        <p:nvGraphicFramePr>
          <p:cNvPr id="4" name="Table 4">
            <a:extLst>
              <a:ext uri="{FF2B5EF4-FFF2-40B4-BE49-F238E27FC236}">
                <a16:creationId xmlns:a16="http://schemas.microsoft.com/office/drawing/2014/main" id="{845A1B44-6023-CFF0-25E2-5D3B0FD560E3}"/>
              </a:ext>
            </a:extLst>
          </p:cNvPr>
          <p:cNvGraphicFramePr>
            <a:graphicFrameLocks noGrp="1"/>
          </p:cNvGraphicFramePr>
          <p:nvPr/>
        </p:nvGraphicFramePr>
        <p:xfrm>
          <a:off x="1784350" y="2552700"/>
          <a:ext cx="14719300" cy="5588000"/>
        </p:xfrm>
        <a:graphic>
          <a:graphicData uri="http://schemas.openxmlformats.org/drawingml/2006/table">
            <a:tbl>
              <a:tblPr/>
              <a:tblGrid>
                <a:gridCol w="3403600">
                  <a:extLst>
                    <a:ext uri="{9D8B030D-6E8A-4147-A177-3AD203B41FA5}">
                      <a16:colId xmlns:a16="http://schemas.microsoft.com/office/drawing/2014/main" val="20000"/>
                    </a:ext>
                  </a:extLst>
                </a:gridCol>
                <a:gridCol w="22606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gridCol w="2222500">
                  <a:extLst>
                    <a:ext uri="{9D8B030D-6E8A-4147-A177-3AD203B41FA5}">
                      <a16:colId xmlns:a16="http://schemas.microsoft.com/office/drawing/2014/main" val="20003"/>
                    </a:ext>
                  </a:extLst>
                </a:gridCol>
                <a:gridCol w="2311400">
                  <a:extLst>
                    <a:ext uri="{9D8B030D-6E8A-4147-A177-3AD203B41FA5}">
                      <a16:colId xmlns:a16="http://schemas.microsoft.com/office/drawing/2014/main" val="20004"/>
                    </a:ext>
                  </a:extLst>
                </a:gridCol>
                <a:gridCol w="2260600">
                  <a:extLst>
                    <a:ext uri="{9D8B030D-6E8A-4147-A177-3AD203B41FA5}">
                      <a16:colId xmlns:a16="http://schemas.microsoft.com/office/drawing/2014/main" val="20005"/>
                    </a:ext>
                  </a:extLst>
                </a:gridCol>
              </a:tblGrid>
              <a:tr h="1117600">
                <a:tc>
                  <a:txBody>
                    <a:bodyPr/>
                    <a:lstStyle/>
                    <a:p>
                      <a:endParaRPr lang="ko-KR"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Test Acc</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F1-score</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Precision</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Recall</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Cosine </a:t>
                      </a:r>
                      <a:endParaRPr lang="en-US" sz="1100"/>
                    </a:p>
                    <a:p>
                      <a:pPr lvl="0" algn="ctr">
                        <a:lnSpc>
                          <a:spcPct val="116199"/>
                        </a:lnSpc>
                      </a:pPr>
                      <a:r>
                        <a:rPr lang="en-US" sz="3000" b="0" i="0" u="none" strike="noStrike">
                          <a:solidFill>
                            <a:srgbClr val="1F1F1F"/>
                          </a:solidFill>
                          <a:latin typeface="Pretendard Regular"/>
                        </a:rPr>
                        <a:t>Similarity</a:t>
                      </a:r>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r h="1117600">
                <a:tc>
                  <a:txBody>
                    <a:bodyPr/>
                    <a:lstStyle/>
                    <a:p>
                      <a:pPr lvl="0" algn="ctr">
                        <a:lnSpc>
                          <a:spcPct val="116199"/>
                        </a:lnSpc>
                        <a:defRPr/>
                      </a:pPr>
                      <a:r>
                        <a:rPr lang="en-US" sz="3000" b="0" i="0" u="none" strike="noStrike" dirty="0">
                          <a:solidFill>
                            <a:srgbClr val="1F1F1F"/>
                          </a:solidFill>
                          <a:latin typeface="Pretendard Regular"/>
                        </a:rPr>
                        <a:t>Entire dataset</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0.840</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0.871</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0.861</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0.863</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17600">
                <a:tc>
                  <a:txBody>
                    <a:bodyPr/>
                    <a:lstStyle/>
                    <a:p>
                      <a:pPr lvl="0" algn="ctr">
                        <a:lnSpc>
                          <a:spcPct val="116199"/>
                        </a:lnSpc>
                        <a:defRPr/>
                      </a:pPr>
                      <a:r>
                        <a:rPr lang="en-US" sz="3000" b="0" i="0" u="none" strike="noStrike" dirty="0">
                          <a:solidFill>
                            <a:srgbClr val="1F1F1F"/>
                          </a:solidFill>
                          <a:latin typeface="Pretendard Regular"/>
                        </a:rPr>
                        <a:t> Only 8 labels</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0.876</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0.855</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0.856</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0.856</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0.951</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17600">
                <a:tc>
                  <a:txBody>
                    <a:bodyPr/>
                    <a:lstStyle/>
                    <a:p>
                      <a:pPr lvl="0" algn="ctr">
                        <a:lnSpc>
                          <a:spcPct val="116199"/>
                        </a:lnSpc>
                        <a:defRPr/>
                      </a:pPr>
                      <a:r>
                        <a:rPr lang="en-US" sz="3000" b="1" i="0" u="none" strike="noStrike" dirty="0">
                          <a:solidFill>
                            <a:srgbClr val="FFFFFF"/>
                          </a:solidFill>
                          <a:latin typeface="Pretendard Regular"/>
                        </a:rPr>
                        <a:t> Only Insertion</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dirty="0">
                          <a:solidFill>
                            <a:srgbClr val="FFFFFF"/>
                          </a:solidFill>
                          <a:latin typeface="Pretendard Regular"/>
                        </a:rPr>
                        <a:t>0.867</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dirty="0">
                          <a:solidFill>
                            <a:srgbClr val="FFFFFF"/>
                          </a:solidFill>
                          <a:latin typeface="Pretendard Regular"/>
                        </a:rPr>
                        <a:t>0.881</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dirty="0">
                          <a:solidFill>
                            <a:srgbClr val="FFFFFF"/>
                          </a:solidFill>
                          <a:latin typeface="Pretendard Regular"/>
                        </a:rPr>
                        <a:t>0.864</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dirty="0">
                          <a:solidFill>
                            <a:srgbClr val="FFFFFF"/>
                          </a:solidFill>
                          <a:latin typeface="Pretendard Regular"/>
                        </a:rPr>
                        <a:t>0.885</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dirty="0">
                          <a:solidFill>
                            <a:srgbClr val="FFFFFF"/>
                          </a:solidFill>
                          <a:latin typeface="Pretendard Regular"/>
                        </a:rPr>
                        <a:t>0.973</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extLst>
                  <a:ext uri="{0D108BD9-81ED-4DB2-BD59-A6C34878D82A}">
                    <a16:rowId xmlns:a16="http://schemas.microsoft.com/office/drawing/2014/main" val="10003"/>
                  </a:ext>
                </a:extLst>
              </a:tr>
              <a:tr h="1117600">
                <a:tc>
                  <a:txBody>
                    <a:bodyPr/>
                    <a:lstStyle/>
                    <a:p>
                      <a:pPr lvl="0" algn="ctr">
                        <a:lnSpc>
                          <a:spcPct val="116199"/>
                        </a:lnSpc>
                        <a:defRPr/>
                      </a:pPr>
                      <a:r>
                        <a:rPr lang="en-US" sz="3000" b="0" i="0" u="none" strike="noStrike" dirty="0">
                          <a:solidFill>
                            <a:srgbClr val="1F1F1F"/>
                          </a:solidFill>
                          <a:latin typeface="Pretendard Regular"/>
                        </a:rPr>
                        <a:t>Both</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0.865</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0.864</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0.864</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0.865</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dirty="0">
                          <a:solidFill>
                            <a:srgbClr val="1F1F1F"/>
                          </a:solidFill>
                          <a:latin typeface="Pretendard Regular"/>
                        </a:rPr>
                        <a:t>0.964</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5" name="TextBox 5">
            <a:extLst>
              <a:ext uri="{FF2B5EF4-FFF2-40B4-BE49-F238E27FC236}">
                <a16:creationId xmlns:a16="http://schemas.microsoft.com/office/drawing/2014/main" id="{A02A331D-2593-2813-2F98-967C8E7CD054}"/>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3C04335F-FE7B-F756-754A-1D15D50BAD13}"/>
              </a:ext>
            </a:extLst>
          </p:cNvPr>
          <p:cNvSpPr txBox="1"/>
          <p:nvPr/>
        </p:nvSpPr>
        <p:spPr>
          <a:xfrm>
            <a:off x="762000" y="660400"/>
            <a:ext cx="90551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altLang="ko-KR" sz="3500" b="1" i="0" u="none" strike="noStrike" spc="100" dirty="0">
                <a:solidFill>
                  <a:srgbClr val="55855B"/>
                </a:solidFill>
                <a:latin typeface="Pretendard Bold"/>
              </a:rPr>
              <a:t>2</a:t>
            </a:r>
            <a:r>
              <a:rPr lang="en-US" sz="3500" b="1" i="0" u="none" strike="noStrike" spc="100" dirty="0">
                <a:solidFill>
                  <a:srgbClr val="55855B"/>
                </a:solidFill>
                <a:latin typeface="Pretendard Bold"/>
              </a:rPr>
              <a:t>. </a:t>
            </a:r>
            <a:r>
              <a:rPr lang="en-US" sz="3500" b="1" spc="100" dirty="0">
                <a:solidFill>
                  <a:srgbClr val="55855B"/>
                </a:solidFill>
                <a:latin typeface="Pretendard Bold"/>
              </a:rPr>
              <a:t>Progress</a:t>
            </a:r>
            <a:r>
              <a:rPr lang="en-US" sz="3500" b="1" i="0" u="none" strike="noStrike" spc="100" dirty="0">
                <a:solidFill>
                  <a:srgbClr val="55855B"/>
                </a:solidFill>
                <a:latin typeface="Pretendard Bold"/>
              </a:rPr>
              <a:t> </a:t>
            </a:r>
            <a:r>
              <a:rPr lang="en-US" sz="3500" b="0" i="0" u="none" strike="noStrike" spc="100" dirty="0">
                <a:solidFill>
                  <a:srgbClr val="55855B"/>
                </a:solidFill>
                <a:latin typeface="Pretendard Bold"/>
              </a:rPr>
              <a:t>– </a:t>
            </a:r>
            <a:r>
              <a:rPr lang="en-US" altLang="ko-KR" sz="3500" b="1" i="0" u="none" strike="noStrike" spc="100" dirty="0">
                <a:solidFill>
                  <a:srgbClr val="55855B"/>
                </a:solidFill>
                <a:latin typeface="Pretendard Bold"/>
              </a:rPr>
              <a:t>[AI] </a:t>
            </a:r>
            <a:r>
              <a:rPr lang="en-US" sz="3500" b="0" i="0" u="none" strike="noStrike" spc="100" dirty="0">
                <a:solidFill>
                  <a:srgbClr val="55855B"/>
                </a:solidFill>
                <a:latin typeface="Pretendard Bold"/>
              </a:rPr>
              <a:t> </a:t>
            </a:r>
            <a:r>
              <a:rPr lang="en-US" altLang="ko-KR" sz="3500" b="1" i="0" u="none" strike="noStrike" spc="100" dirty="0">
                <a:solidFill>
                  <a:srgbClr val="55855B"/>
                </a:solidFill>
                <a:latin typeface="Pretendard Bold"/>
              </a:rPr>
              <a:t>Evaluation Metrics</a:t>
            </a:r>
            <a:endParaRPr lang="en-US" sz="3500" b="0" i="0" u="none" strike="noStrike" spc="100" dirty="0">
              <a:solidFill>
                <a:srgbClr val="55855B"/>
              </a:solidFill>
              <a:latin typeface="Pretendard Bold"/>
            </a:endParaRPr>
          </a:p>
        </p:txBody>
      </p:sp>
    </p:spTree>
    <p:extLst>
      <p:ext uri="{BB962C8B-B14F-4D97-AF65-F5344CB8AC3E}">
        <p14:creationId xmlns:p14="http://schemas.microsoft.com/office/powerpoint/2010/main" val="375795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D6115-F7BB-E323-5459-CFF02316CAF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4F7762A-BB45-0FEC-0E5B-FCF89ED6DBE3}"/>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0A209432-D4A8-0ABD-2A76-C44E02C8CC0A}"/>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3F56D6AE-7082-39C3-41F6-832F141BAAA5}"/>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6A10D581-E6F1-95AE-C559-BFB08A4CE0EA}"/>
              </a:ext>
            </a:extLst>
          </p:cNvPr>
          <p:cNvSpPr txBox="1"/>
          <p:nvPr/>
        </p:nvSpPr>
        <p:spPr>
          <a:xfrm>
            <a:off x="762000" y="660400"/>
            <a:ext cx="9220200" cy="609600"/>
          </a:xfrm>
          <a:prstGeom prst="rect">
            <a:avLst/>
          </a:prstGeom>
        </p:spPr>
        <p:txBody>
          <a:bodyPr lIns="0" tIns="0" rIns="0" bIns="0" rtlCol="0" anchor="ctr"/>
          <a:lstStyle/>
          <a:p>
            <a:pPr lvl="0" algn="l">
              <a:lnSpc>
                <a:spcPct val="99600"/>
              </a:lnSpc>
            </a:pPr>
            <a:r>
              <a:rPr lang="en-US" altLang="ko-KR" sz="3500" b="1" i="0" u="none" strike="noStrike" spc="100" dirty="0">
                <a:solidFill>
                  <a:srgbClr val="55855B"/>
                </a:solidFill>
                <a:latin typeface="Pretendard Bold"/>
              </a:rPr>
              <a:t>02. Progress - [AI] Data Augmentation</a:t>
            </a:r>
          </a:p>
        </p:txBody>
      </p:sp>
      <p:pic>
        <p:nvPicPr>
          <p:cNvPr id="1028" name="Picture 4">
            <a:extLst>
              <a:ext uri="{FF2B5EF4-FFF2-40B4-BE49-F238E27FC236}">
                <a16:creationId xmlns:a16="http://schemas.microsoft.com/office/drawing/2014/main" id="{10218F36-F904-01D9-D33F-0082D0D875A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48" b="89867" l="8023" r="92881">
                        <a14:foregroundMark x1="8023" y1="32386" x2="8023" y2="32386"/>
                        <a14:foregroundMark x1="92881" y1="31913" x2="92881" y2="31913"/>
                      </a14:backgroundRemoval>
                    </a14:imgEffect>
                  </a14:imgLayer>
                </a14:imgProps>
              </a:ext>
              <a:ext uri="{28A0092B-C50C-407E-A947-70E740481C1C}">
                <a14:useLocalDpi xmlns:a14="http://schemas.microsoft.com/office/drawing/2010/main" val="0"/>
              </a:ext>
            </a:extLst>
          </a:blip>
          <a:srcRect/>
          <a:stretch>
            <a:fillRect/>
          </a:stretch>
        </p:blipFill>
        <p:spPr bwMode="auto">
          <a:xfrm>
            <a:off x="2830450" y="1494009"/>
            <a:ext cx="12627099" cy="753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507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348</TotalTime>
  <Words>1294</Words>
  <Application>Microsoft Macintosh PowerPoint</Application>
  <PresentationFormat>사용자 지정</PresentationFormat>
  <Paragraphs>217</Paragraphs>
  <Slides>23</Slides>
  <Notes>10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23</vt:i4>
      </vt:variant>
    </vt:vector>
  </HeadingPairs>
  <TitlesOfParts>
    <vt:vector size="36" baseType="lpstr">
      <vt:lpstr>S-Core Dream 5 Medium</vt:lpstr>
      <vt:lpstr>Calibri</vt:lpstr>
      <vt:lpstr>Happiness Sans Bold</vt:lpstr>
      <vt:lpstr>맑은 고딕</vt:lpstr>
      <vt:lpstr>Pretendard Light</vt:lpstr>
      <vt:lpstr>Pretendard Bold</vt:lpstr>
      <vt:lpstr>Pretendard</vt:lpstr>
      <vt:lpstr>Arial</vt:lpstr>
      <vt:lpstr>Pretendard Medium</vt:lpstr>
      <vt:lpstr>Pretendard Regular</vt:lpstr>
      <vt:lpstr>Pretendard ExtraBold</vt:lpstr>
      <vt:lpstr>Pretendard SemiBold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김예담</cp:lastModifiedBy>
  <cp:revision>16</cp:revision>
  <dcterms:created xsi:type="dcterms:W3CDTF">2006-08-16T00:00:00Z</dcterms:created>
  <dcterms:modified xsi:type="dcterms:W3CDTF">2024-11-28T11:01:59Z</dcterms:modified>
</cp:coreProperties>
</file>